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 b="def" i="def"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 b="def" i="def"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 b="def" i="def"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6" name="Shape 28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jpe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Relationship Id="rId9" Type="http://schemas.openxmlformats.org/officeDocument/2006/relationships/image" Target="../media/image1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.jpe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0" Type="http://schemas.openxmlformats.org/officeDocument/2006/relationships/image" Target="../media/image1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5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0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44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42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43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5" name="EU-project-banner.png" descr="EU-project-bann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28491" y="67492"/>
            <a:ext cx="6166007" cy="729132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eulogo.jpg" descr="eulogo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54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5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9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63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61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62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6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64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67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65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66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8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75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69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70" name="logoill.pdf" descr="logoill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1" name="mcstas-logo.pdf" descr="mcstas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2" name="PSI-Logo_trans.png" descr="PSI-Logo_trans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3" name="ku-logo.pdf" descr="ku-logo.pdf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4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77" name="eulogo.jpg" descr="eulog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85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7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8" name="Body Level One…"/>
          <p:cNvSpPr txBox="1"/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0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94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92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93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7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95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8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96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97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99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106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100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01" name="logoill.pdf" descr="logoill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2" name="mcstas-logo.pdf" descr="mcstas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3" name="PSI-Logo_trans.png" descr="PSI-Logo_trans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4" name="ku-logo.pdf" descr="ku-logo.pdf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5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108" name="eulogo.jpg" descr="eulog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1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7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8" name="Title Text"/>
          <p:cNvSpPr txBox="1"/>
          <p:nvPr>
            <p:ph type="title"/>
          </p:nvPr>
        </p:nvSpPr>
        <p:spPr>
          <a:xfrm>
            <a:off x="1774725" y="426126"/>
            <a:ext cx="6048673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19" name="Body Level One…"/>
          <p:cNvSpPr txBox="1"/>
          <p:nvPr>
            <p:ph type="body" sz="half" idx="1"/>
          </p:nvPr>
        </p:nvSpPr>
        <p:spPr>
          <a:xfrm>
            <a:off x="1774725" y="1706328"/>
            <a:ext cx="6048673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Picture Placeholder 9"/>
          <p:cNvSpPr/>
          <p:nvPr>
            <p:ph type="pic" sz="quarter" idx="21"/>
          </p:nvPr>
        </p:nvSpPr>
        <p:spPr>
          <a:xfrm>
            <a:off x="8331213" y="849733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21" name="Picture Placeholder 11"/>
          <p:cNvSpPr/>
          <p:nvPr>
            <p:ph type="pic" sz="quarter" idx="22"/>
          </p:nvPr>
        </p:nvSpPr>
        <p:spPr>
          <a:xfrm>
            <a:off x="8331213" y="3563718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3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127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125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126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40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128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31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129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130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32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139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133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34" name="logoill.pdf" descr="logoill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5" name="mcstas-logo.pdf" descr="mcstas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6" name="PSI-Logo_trans.png" descr="PSI-Logo_trans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7" name="ku-logo.pdf" descr="ku-logo.pdf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8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141" name="eulogo.jpg" descr="eulog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49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0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1" name="Title Text"/>
          <p:cNvSpPr txBox="1"/>
          <p:nvPr>
            <p:ph type="title"/>
          </p:nvPr>
        </p:nvSpPr>
        <p:spPr>
          <a:xfrm>
            <a:off x="4221360" y="426126"/>
            <a:ext cx="6865740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52" name="Body Level One…"/>
          <p:cNvSpPr txBox="1"/>
          <p:nvPr>
            <p:ph type="body" sz="half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Picture Placeholder 9"/>
          <p:cNvSpPr/>
          <p:nvPr>
            <p:ph type="pic" sz="quarter" idx="21"/>
          </p:nvPr>
        </p:nvSpPr>
        <p:spPr>
          <a:xfrm>
            <a:off x="-2" y="1314522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54" name="Picture Placeholder 11"/>
          <p:cNvSpPr/>
          <p:nvPr>
            <p:ph type="pic" sz="quarter" idx="22"/>
          </p:nvPr>
        </p:nvSpPr>
        <p:spPr>
          <a:xfrm>
            <a:off x="-2" y="3968153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6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160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158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159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1" name="eulogo.jpg" descr="eulo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4" name="Group"/>
          <p:cNvGrpSpPr/>
          <p:nvPr/>
        </p:nvGrpSpPr>
        <p:grpSpPr>
          <a:xfrm>
            <a:off x="10630562" y="898693"/>
            <a:ext cx="1506936" cy="5833522"/>
            <a:chOff x="0" y="0"/>
            <a:chExt cx="1506934" cy="5833520"/>
          </a:xfrm>
        </p:grpSpPr>
        <p:pic>
          <p:nvPicPr>
            <p:cNvPr id="162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65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163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164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66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173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167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68" name="logoill.pdf" descr="logoill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9" name="mcstas-logo.pdf" descr="mcstas-logo.pdf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0" name="PSI-Logo_trans.png" descr="PSI-Logo_trans.png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1" name="ku-logo.pdf" descr="ku-logo.pdf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2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2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3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4" name="Title Text"/>
          <p:cNvSpPr txBox="1"/>
          <p:nvPr>
            <p:ph type="title"/>
          </p:nvPr>
        </p:nvSpPr>
        <p:spPr>
          <a:xfrm>
            <a:off x="247650" y="980726"/>
            <a:ext cx="3740400" cy="41811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85" name="Body Level One…"/>
          <p:cNvSpPr txBox="1"/>
          <p:nvPr>
            <p:ph type="body" sz="quarter" idx="1"/>
          </p:nvPr>
        </p:nvSpPr>
        <p:spPr>
          <a:xfrm>
            <a:off x="247650" y="4407149"/>
            <a:ext cx="3740400" cy="18444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Text Placeholder 18"/>
          <p:cNvSpPr/>
          <p:nvPr>
            <p:ph type="body" sz="quarter" idx="21"/>
          </p:nvPr>
        </p:nvSpPr>
        <p:spPr>
          <a:xfrm>
            <a:off x="42227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87" name="Text Placeholder 22"/>
          <p:cNvSpPr/>
          <p:nvPr>
            <p:ph type="body" sz="quarter" idx="22"/>
          </p:nvPr>
        </p:nvSpPr>
        <p:spPr>
          <a:xfrm>
            <a:off x="81978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88" name="Picture Placeholder 8"/>
          <p:cNvSpPr/>
          <p:nvPr>
            <p:ph type="pic" sz="quarter" idx="23"/>
          </p:nvPr>
        </p:nvSpPr>
        <p:spPr>
          <a:xfrm>
            <a:off x="247650" y="1546281"/>
            <a:ext cx="3740400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89" name="Picture Placeholder 8"/>
          <p:cNvSpPr/>
          <p:nvPr>
            <p:ph type="pic" sz="quarter" idx="24"/>
          </p:nvPr>
        </p:nvSpPr>
        <p:spPr>
          <a:xfrm>
            <a:off x="4223148" y="1548580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90" name="Picture Placeholder 8"/>
          <p:cNvSpPr/>
          <p:nvPr>
            <p:ph type="pic" sz="quarter" idx="25"/>
          </p:nvPr>
        </p:nvSpPr>
        <p:spPr>
          <a:xfrm>
            <a:off x="8198647" y="1546281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2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9" name="Group"/>
          <p:cNvGrpSpPr/>
          <p:nvPr/>
        </p:nvGrpSpPr>
        <p:grpSpPr>
          <a:xfrm>
            <a:off x="3113296" y="251999"/>
            <a:ext cx="690137" cy="720460"/>
            <a:chOff x="0" y="0"/>
            <a:chExt cx="690135" cy="720458"/>
          </a:xfrm>
        </p:grpSpPr>
        <p:sp>
          <p:nvSpPr>
            <p:cNvPr id="193" name="Logo color"/>
            <p:cNvSpPr/>
            <p:nvPr/>
          </p:nvSpPr>
          <p:spPr>
            <a:xfrm>
              <a:off x="2384" y="430544"/>
              <a:ext cx="111265" cy="162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94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62727" y="437019"/>
              <a:ext cx="156220" cy="1493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5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90136" cy="405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6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57070" y="476569"/>
              <a:ext cx="194452" cy="711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7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4580" y="429109"/>
              <a:ext cx="122071" cy="1658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8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04365" y="577550"/>
              <a:ext cx="265586" cy="1429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0" name="2021 HighNESS McStas School"/>
          <p:cNvSpPr txBox="1"/>
          <p:nvPr/>
        </p:nvSpPr>
        <p:spPr>
          <a:xfrm>
            <a:off x="1925741" y="155334"/>
            <a:ext cx="1002693" cy="72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algn="ctr" defTabSz="768095">
              <a:lnSpc>
                <a:spcPct val="110000"/>
              </a:lnSpc>
              <a:spcBef>
                <a:spcPts val="0"/>
              </a:spcBef>
              <a:defRPr b="1" i="1" sz="1175"/>
            </a:pPr>
            <a:r>
              <a:t>2021 HighNESS</a:t>
            </a:r>
            <a:br/>
            <a:r>
              <a:t>McStas School</a:t>
            </a:r>
          </a:p>
        </p:txBody>
      </p:sp>
      <p:sp>
        <p:nvSpPr>
          <p:cNvPr id="20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204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202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203" name="HighNess-logo.png" descr="HighNess-logo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5" name="eulogo.jpg" descr="eulogo.jp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1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5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7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221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219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220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34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222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25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223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224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26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233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227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228" name="logoill.pdf" descr="logoill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29" name="mcstas-logo.pdf" descr="mcstas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0" name="PSI-Logo_trans.png" descr="PSI-Logo_trans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1" name="ku-logo.pdf" descr="ku-logo.pdf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2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235" name="eulogo.jpg" descr="eulog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50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DTU Fysik</a:t>
            </a:r>
          </a:p>
        </p:txBody>
      </p:sp>
      <p:sp>
        <p:nvSpPr>
          <p:cNvPr id="252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2021</a:t>
            </a:r>
          </a:p>
        </p:txBody>
      </p:sp>
      <p:sp>
        <p:nvSpPr>
          <p:cNvPr id="253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4" name="Logo color"/>
          <p:cNvSpPr/>
          <p:nvPr/>
        </p:nvSpPr>
        <p:spPr>
          <a:xfrm>
            <a:off x="4870539" y="1651373"/>
            <a:ext cx="2388324" cy="3483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55" name="Slide Number"/>
          <p:cNvSpPr txBox="1"/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5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7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697" y="2381250"/>
            <a:ext cx="3886201" cy="2095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5" name="Group"/>
          <p:cNvGrpSpPr/>
          <p:nvPr/>
        </p:nvGrpSpPr>
        <p:grpSpPr>
          <a:xfrm>
            <a:off x="3041104" y="4876362"/>
            <a:ext cx="1302881" cy="1360126"/>
            <a:chOff x="0" y="0"/>
            <a:chExt cx="1302880" cy="1360125"/>
          </a:xfrm>
        </p:grpSpPr>
        <p:sp>
          <p:nvSpPr>
            <p:cNvPr id="259" name="Logo color"/>
            <p:cNvSpPr/>
            <p:nvPr/>
          </p:nvSpPr>
          <p:spPr>
            <a:xfrm>
              <a:off x="4501" y="812808"/>
              <a:ext cx="210053" cy="30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60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3564" y="825033"/>
              <a:ext cx="294923" cy="2819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1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302881" cy="765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2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85313" y="899696"/>
              <a:ext cx="367097" cy="1343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3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35190" y="810100"/>
              <a:ext cx="230453" cy="313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4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85812" y="1090335"/>
              <a:ext cx="501390" cy="2697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6" name="Rectangle"/>
          <p:cNvSpPr/>
          <p:nvPr/>
        </p:nvSpPr>
        <p:spPr>
          <a:xfrm>
            <a:off x="8841323" y="661468"/>
            <a:ext cx="1498025" cy="8157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grpSp>
        <p:nvGrpSpPr>
          <p:cNvPr id="273" name="Group"/>
          <p:cNvGrpSpPr/>
          <p:nvPr/>
        </p:nvGrpSpPr>
        <p:grpSpPr>
          <a:xfrm>
            <a:off x="8464313" y="2129989"/>
            <a:ext cx="2488676" cy="2598022"/>
            <a:chOff x="0" y="0"/>
            <a:chExt cx="2488674" cy="2598020"/>
          </a:xfrm>
        </p:grpSpPr>
        <p:sp>
          <p:nvSpPr>
            <p:cNvPr id="267" name="Logo color"/>
            <p:cNvSpPr/>
            <p:nvPr/>
          </p:nvSpPr>
          <p:spPr>
            <a:xfrm>
              <a:off x="8598" y="1552572"/>
              <a:ext cx="401227" cy="585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68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668625" y="1575922"/>
              <a:ext cx="563340" cy="5384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9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2488675" cy="14623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0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27013" y="1718540"/>
              <a:ext cx="701203" cy="2567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1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49245" y="1547399"/>
              <a:ext cx="440195" cy="5980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2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736954" y="2082685"/>
              <a:ext cx="957720" cy="5153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7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277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275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276" name="HighNess-logo.png" descr="HighNess-logo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78" name="EU-project-banner.png" descr="EU-project-banner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697049" y="5583520"/>
            <a:ext cx="7346224" cy="8686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eulogo.jpg" descr="eulog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.jpeg"/><Relationship Id="rId12" Type="http://schemas.openxmlformats.org/officeDocument/2006/relationships/slideLayout" Target="../slideLayouts/slideLayout1.xml"/><Relationship Id="rId13" Type="http://schemas.openxmlformats.org/officeDocument/2006/relationships/slideLayout" Target="../slideLayouts/slideLayout2.xml"/><Relationship Id="rId14" Type="http://schemas.openxmlformats.org/officeDocument/2006/relationships/slideLayout" Target="../slideLayouts/slideLayout3.xml"/><Relationship Id="rId15" Type="http://schemas.openxmlformats.org/officeDocument/2006/relationships/slideLayout" Target="../slideLayouts/slideLayout4.xml"/><Relationship Id="rId16" Type="http://schemas.openxmlformats.org/officeDocument/2006/relationships/slideLayout" Target="../slideLayouts/slideLayout5.xml"/><Relationship Id="rId17" Type="http://schemas.openxmlformats.org/officeDocument/2006/relationships/slideLayout" Target="../slideLayouts/slideLayout6.xml"/><Relationship Id="rId18" Type="http://schemas.openxmlformats.org/officeDocument/2006/relationships/slideLayout" Target="../slideLayouts/slideLayout7.xml"/><Relationship Id="rId19" Type="http://schemas.openxmlformats.org/officeDocument/2006/relationships/slideLayout" Target="../slideLayouts/slideLayout8.xml"/><Relationship Id="rId2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10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8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9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" name="EU-project-banner.png" descr="EU-project-banner.png"/>
          <p:cNvPicPr>
            <a:picLocks noChangeAspect="1"/>
          </p:cNvPicPr>
          <p:nvPr/>
        </p:nvPicPr>
        <p:blipFill>
          <a:blip r:embed="rId4">
            <a:extLst/>
          </a:blip>
          <a:srcRect l="503" t="5582" r="84167" b="7665"/>
          <a:stretch>
            <a:fillRect/>
          </a:stretch>
        </p:blipFill>
        <p:spPr>
          <a:xfrm>
            <a:off x="14280104" y="6366867"/>
            <a:ext cx="485475" cy="32489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12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5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13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14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6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23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17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8" name="logoill.pdf" descr="logoill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" name="mcstas-logo.pdf" descr="mcstas-logo.pdf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" name="PSI-Logo_trans.png" descr="PSI-Logo_trans.png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1" name="ku-logo.pdf" descr="ku-logo.pdf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2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25" name="eulogo.jpg" descr="eulogo.jp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Title Text"/>
          <p:cNvSpPr txBox="1"/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/>
            <a:r>
              <a:t>Title Text</a:t>
            </a:r>
          </a:p>
        </p:txBody>
      </p:sp>
      <p:sp>
        <p:nvSpPr>
          <p:cNvPr id="27" name="Body Level One…"/>
          <p:cNvSpPr txBox="1"/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2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://icsd.fiz-karlsruhe.de/" TargetMode="External"/><Relationship Id="rId3" Type="http://schemas.openxmlformats.org/officeDocument/2006/relationships/hyperlink" Target="http://crystallography.net/" TargetMode="Externa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"/><Relationship Id="rId3" Type="http://schemas.openxmlformats.org/officeDocument/2006/relationships/image" Target="../media/image1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tif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2.jpeg"/><Relationship Id="rId6" Type="http://schemas.openxmlformats.org/officeDocument/2006/relationships/image" Target="../media/image4.tif"/><Relationship Id="rId7" Type="http://schemas.openxmlformats.org/officeDocument/2006/relationships/image" Target="../media/image1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McStas samples for diffra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samples for diffraction</a:t>
            </a:r>
          </a:p>
        </p:txBody>
      </p:sp>
      <p:sp>
        <p:nvSpPr>
          <p:cNvPr id="289" name="Erik Knudsen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Erik Knudsen</a:t>
            </a:r>
          </a:p>
        </p:txBody>
      </p:sp>
      <p:sp>
        <p:nvSpPr>
          <p:cNvPr id="2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1" name="CustomShape 2"/>
          <p:cNvSpPr txBox="1"/>
          <p:nvPr/>
        </p:nvSpPr>
        <p:spPr>
          <a:xfrm>
            <a:off x="1615485" y="175341"/>
            <a:ext cx="8239765" cy="722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defRPr i="1" spc="-68" sz="3000"/>
            </a:lvl1pPr>
          </a:lstStyle>
          <a:p>
            <a:pPr/>
            <a:r>
              <a:t> </a:t>
            </a:r>
          </a:p>
        </p:txBody>
      </p:sp>
      <p:grpSp>
        <p:nvGrpSpPr>
          <p:cNvPr id="299" name="Group 3"/>
          <p:cNvGrpSpPr/>
          <p:nvPr/>
        </p:nvGrpSpPr>
        <p:grpSpPr>
          <a:xfrm>
            <a:off x="7923955" y="1105411"/>
            <a:ext cx="984961" cy="1027653"/>
            <a:chOff x="0" y="0"/>
            <a:chExt cx="984960" cy="1027651"/>
          </a:xfrm>
        </p:grpSpPr>
        <p:grpSp>
          <p:nvGrpSpPr>
            <p:cNvPr id="297" name="Group 4"/>
            <p:cNvGrpSpPr/>
            <p:nvPr/>
          </p:nvGrpSpPr>
          <p:grpSpPr>
            <a:xfrm>
              <a:off x="-1" y="0"/>
              <a:ext cx="984962" cy="848499"/>
              <a:chOff x="0" y="0"/>
              <a:chExt cx="984960" cy="848498"/>
            </a:xfrm>
          </p:grpSpPr>
          <p:pic>
            <p:nvPicPr>
              <p:cNvPr id="292" name="logoill.pdf" descr="logoill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660451" y="623604"/>
                <a:ext cx="222862" cy="2129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0" dist="38100" dir="540000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293" name="mcstas-logo.pdf" descr="mcstas-logo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984961" cy="5783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0" dist="38100" dir="540000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294" name="PSI-Logo_trans.png" descr="PSI-Logo_trans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66945" y="680272"/>
                <a:ext cx="277244" cy="10139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0" dist="38100" dir="540000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295" name="ku-logo.pdf" descr="ku-logo.pd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77628" y="612169"/>
                <a:ext cx="173817" cy="2363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96" name="DTU_logo.png" descr="DTU_logo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-1" y="612169"/>
                <a:ext cx="162637" cy="2360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98" name="ESS_Logo_Frugal_Blue_cmyk.png" descr="ESS_Logo_Frugal_Blue_cmyk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91727" y="824103"/>
              <a:ext cx="378636" cy="2035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3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</a:t>
            </a:r>
          </a:p>
        </p:txBody>
      </p:sp>
      <p:pic>
        <p:nvPicPr>
          <p:cNvPr id="364" name="image115.png" descr="image1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6741" y="1410352"/>
            <a:ext cx="10588067" cy="4647305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CustomShape 2"/>
          <p:cNvSpPr/>
          <p:nvPr/>
        </p:nvSpPr>
        <p:spPr>
          <a:xfrm>
            <a:off x="1453104" y="3614569"/>
            <a:ext cx="645459" cy="1290919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66" name="TextShape 3"/>
          <p:cNvSpPr txBox="1"/>
          <p:nvPr/>
        </p:nvSpPr>
        <p:spPr>
          <a:xfrm>
            <a:off x="2292200" y="4195228"/>
            <a:ext cx="6067314" cy="59233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Unit cell vectors (ax,ay,az, bx, by,bz, cx,cy, cz). Encodes the crystal orientation relative to the Component’s orientation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9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</a:t>
            </a:r>
          </a:p>
        </p:txBody>
      </p:sp>
      <p:pic>
        <p:nvPicPr>
          <p:cNvPr id="370" name="image115.png" descr="image1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1287" y="1420009"/>
            <a:ext cx="10293799" cy="4518213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CustomShape 2"/>
          <p:cNvSpPr/>
          <p:nvPr/>
        </p:nvSpPr>
        <p:spPr>
          <a:xfrm>
            <a:off x="1453104" y="2775473"/>
            <a:ext cx="968189" cy="839097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72" name="TextShape 3"/>
          <p:cNvSpPr txBox="1"/>
          <p:nvPr/>
        </p:nvSpPr>
        <p:spPr>
          <a:xfrm>
            <a:off x="3131297" y="2775218"/>
            <a:ext cx="6325497" cy="592334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Mosaicity parameters: mosaic, mosaic_a, mosaic_b, mosaic_c,  mosaic_AB</a:t>
            </a:r>
          </a:p>
        </p:txBody>
      </p:sp>
      <p:sp>
        <p:nvSpPr>
          <p:cNvPr id="373" name="CustomShape 4"/>
          <p:cNvSpPr/>
          <p:nvPr/>
        </p:nvSpPr>
        <p:spPr>
          <a:xfrm>
            <a:off x="1582195" y="1678192"/>
            <a:ext cx="774552" cy="580914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6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 mosaicity</a:t>
            </a:r>
          </a:p>
        </p:txBody>
      </p:sp>
      <p:pic>
        <p:nvPicPr>
          <p:cNvPr id="377" name="image118.tif" descr="image118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9118" y="1639058"/>
            <a:ext cx="4607662" cy="4105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0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 mosaicity</a:t>
            </a:r>
          </a:p>
        </p:txBody>
      </p:sp>
      <p:pic>
        <p:nvPicPr>
          <p:cNvPr id="381" name="image120.tif" descr="image120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19494" y="3445835"/>
            <a:ext cx="3291841" cy="2427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image122.tif" descr="image122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8191" y="3162748"/>
            <a:ext cx="4730401" cy="2904565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TextShape 4"/>
          <p:cNvSpPr txBox="1"/>
          <p:nvPr/>
        </p:nvSpPr>
        <p:spPr>
          <a:xfrm>
            <a:off x="2421292" y="935317"/>
            <a:ext cx="6131860" cy="2144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764" tIns="31764" rIns="31764" bIns="31764">
            <a:spAutoFit/>
          </a:bodyPr>
          <a:lstStyle/>
          <a:p>
            <a:pPr>
              <a:defRPr spc="0"/>
            </a:pPr>
            <a:r>
              <a:t>Three models:</a:t>
            </a: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  <a:r>
              <a:t>Isotropic Mosaicity = Gaussian distribution of rotation angle, with given standard deviation, around a random vector.</a:t>
            </a: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  <a:r>
              <a:t>Anistropic mosaicity = Gaussian distribution of angles around each of the unit cell axis.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6" name="CustomShape 2"/>
          <p:cNvSpPr txBox="1"/>
          <p:nvPr/>
        </p:nvSpPr>
        <p:spPr>
          <a:xfrm>
            <a:off x="1615993" y="536569"/>
            <a:ext cx="8239512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 mosaicity</a:t>
            </a:r>
          </a:p>
        </p:txBody>
      </p:sp>
      <p:pic>
        <p:nvPicPr>
          <p:cNvPr id="387" name="Image65.png" descr="Image6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0534" y="3639727"/>
            <a:ext cx="3973131" cy="3150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Image66.png" descr="Image6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68849" y="3777967"/>
            <a:ext cx="4041235" cy="2944208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TextShape 4"/>
          <p:cNvSpPr txBox="1"/>
          <p:nvPr/>
        </p:nvSpPr>
        <p:spPr>
          <a:xfrm>
            <a:off x="2421292" y="935317"/>
            <a:ext cx="6131860" cy="2952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764" tIns="31764" rIns="31764" bIns="31764">
            <a:spAutoFit/>
          </a:bodyPr>
          <a:lstStyle/>
          <a:p>
            <a:pPr>
              <a:defRPr spc="0"/>
            </a:pPr>
            <a:r>
              <a:t>Three models:</a:t>
            </a: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  <a:r>
              <a:t>Isotropic Mosaicity = Gaussian distribution of rotation angle, with given standard deviation, around a random vector.</a:t>
            </a: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  <a:r>
              <a:t>Anistropic mosaicity = Gaussian distribution of angles around each of the unit cell axis.</a:t>
            </a: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  <a:r>
              <a:t>“Rocking curve mosaic” = Gaussian distr. around axis determined by width of two given Bragg peaks. Specify &amp;sigma, and hkl for two peaks.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2" name="CustomShape 1"/>
          <p:cNvSpPr txBox="1"/>
          <p:nvPr/>
        </p:nvSpPr>
        <p:spPr>
          <a:xfrm>
            <a:off x="1615739" y="536569"/>
            <a:ext cx="5948387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9.2 PowderN</a:t>
            </a:r>
          </a:p>
        </p:txBody>
      </p:sp>
      <p:pic>
        <p:nvPicPr>
          <p:cNvPr id="39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2082" y="1494211"/>
            <a:ext cx="8538355" cy="4625705"/>
          </a:xfrm>
          <a:prstGeom prst="rect">
            <a:avLst/>
          </a:prstGeom>
          <a:ln w="38100">
            <a:solidFill>
              <a:srgbClr val="000000"/>
            </a:solidFill>
            <a:miter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6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397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0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401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CustomShape 2"/>
          <p:cNvSpPr/>
          <p:nvPr/>
        </p:nvSpPr>
        <p:spPr>
          <a:xfrm>
            <a:off x="1517649" y="3679115"/>
            <a:ext cx="873912" cy="645460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03" name="TextShape 3"/>
          <p:cNvSpPr txBox="1"/>
          <p:nvPr/>
        </p:nvSpPr>
        <p:spPr>
          <a:xfrm>
            <a:off x="3066751" y="3582296"/>
            <a:ext cx="2259107" cy="36373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Sampling parameters</a:t>
            </a:r>
          </a:p>
        </p:txBody>
      </p:sp>
      <p:sp>
        <p:nvSpPr>
          <p:cNvPr id="404" name="CustomShape 4"/>
          <p:cNvSpPr/>
          <p:nvPr/>
        </p:nvSpPr>
        <p:spPr>
          <a:xfrm>
            <a:off x="1453103" y="4582757"/>
            <a:ext cx="1032736" cy="516368"/>
          </a:xfrm>
          <a:prstGeom prst="ellipse">
            <a:avLst/>
          </a:prstGeom>
          <a:ln w="50800">
            <a:solidFill>
              <a:srgbClr val="8D1D75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05" name="TextShape 5"/>
          <p:cNvSpPr txBox="1"/>
          <p:nvPr/>
        </p:nvSpPr>
        <p:spPr>
          <a:xfrm>
            <a:off x="3454026" y="5744583"/>
            <a:ext cx="2259107" cy="592333"/>
          </a:xfrm>
          <a:prstGeom prst="rect">
            <a:avLst/>
          </a:prstGeom>
          <a:ln w="38100">
            <a:solidFill>
              <a:srgbClr val="80008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Concentric = Hollow Powder [cylinder]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8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409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CustomShape 2"/>
          <p:cNvSpPr/>
          <p:nvPr/>
        </p:nvSpPr>
        <p:spPr>
          <a:xfrm>
            <a:off x="1517649" y="3679115"/>
            <a:ext cx="873912" cy="645460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11" name="TextShape 3"/>
          <p:cNvSpPr txBox="1"/>
          <p:nvPr/>
        </p:nvSpPr>
        <p:spPr>
          <a:xfrm>
            <a:off x="3066751" y="3582296"/>
            <a:ext cx="2259107" cy="36373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Sampling parameters</a:t>
            </a:r>
          </a:p>
        </p:txBody>
      </p:sp>
      <p:sp>
        <p:nvSpPr>
          <p:cNvPr id="412" name="CustomShape 4"/>
          <p:cNvSpPr/>
          <p:nvPr/>
        </p:nvSpPr>
        <p:spPr>
          <a:xfrm>
            <a:off x="1453103" y="4582757"/>
            <a:ext cx="1032736" cy="516368"/>
          </a:xfrm>
          <a:prstGeom prst="ellipse">
            <a:avLst/>
          </a:prstGeom>
          <a:ln w="50800">
            <a:solidFill>
              <a:srgbClr val="8D1D75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13" name="TextShape 5"/>
          <p:cNvSpPr txBox="1"/>
          <p:nvPr/>
        </p:nvSpPr>
        <p:spPr>
          <a:xfrm>
            <a:off x="3454026" y="5744583"/>
            <a:ext cx="2259107" cy="592333"/>
          </a:xfrm>
          <a:prstGeom prst="rect">
            <a:avLst/>
          </a:prstGeom>
          <a:ln w="38100">
            <a:solidFill>
              <a:srgbClr val="80008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Concentric = Hollow Powder [cylinder]</a:t>
            </a:r>
          </a:p>
        </p:txBody>
      </p:sp>
      <p:sp>
        <p:nvSpPr>
          <p:cNvPr id="414" name="TextShape 3"/>
          <p:cNvSpPr txBox="1"/>
          <p:nvPr/>
        </p:nvSpPr>
        <p:spPr>
          <a:xfrm>
            <a:off x="3066751" y="3582296"/>
            <a:ext cx="2259107" cy="36373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Sampling parameters</a:t>
            </a:r>
          </a:p>
        </p:txBody>
      </p:sp>
      <p:grpSp>
        <p:nvGrpSpPr>
          <p:cNvPr id="425" name="Group"/>
          <p:cNvGrpSpPr/>
          <p:nvPr/>
        </p:nvGrpSpPr>
        <p:grpSpPr>
          <a:xfrm>
            <a:off x="6756092" y="429835"/>
            <a:ext cx="4678483" cy="2364945"/>
            <a:chOff x="0" y="0"/>
            <a:chExt cx="4678482" cy="2364944"/>
          </a:xfrm>
        </p:grpSpPr>
        <p:sp>
          <p:nvSpPr>
            <p:cNvPr id="415" name="Circle"/>
            <p:cNvSpPr/>
            <p:nvPr/>
          </p:nvSpPr>
          <p:spPr>
            <a:xfrm>
              <a:off x="2278699" y="0"/>
              <a:ext cx="2364946" cy="2364945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16" name="Circle"/>
            <p:cNvSpPr/>
            <p:nvPr/>
          </p:nvSpPr>
          <p:spPr>
            <a:xfrm>
              <a:off x="2904712" y="626012"/>
              <a:ext cx="1112921" cy="111292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17" name="Line"/>
            <p:cNvSpPr/>
            <p:nvPr/>
          </p:nvSpPr>
          <p:spPr>
            <a:xfrm flipV="1">
              <a:off x="0" y="1242963"/>
              <a:ext cx="2663375" cy="80803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18" name="Star"/>
            <p:cNvSpPr/>
            <p:nvPr/>
          </p:nvSpPr>
          <p:spPr>
            <a:xfrm>
              <a:off x="2554260" y="1121075"/>
              <a:ext cx="183318" cy="198966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19" name="Circle"/>
            <p:cNvSpPr/>
            <p:nvPr/>
          </p:nvSpPr>
          <p:spPr>
            <a:xfrm>
              <a:off x="2890758" y="626012"/>
              <a:ext cx="1112921" cy="1112921"/>
            </a:xfrm>
            <a:prstGeom prst="ellipse">
              <a:avLst/>
            </a:prstGeom>
            <a:solidFill>
              <a:srgbClr val="DDDDDD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20" name="Line"/>
            <p:cNvSpPr/>
            <p:nvPr/>
          </p:nvSpPr>
          <p:spPr>
            <a:xfrm>
              <a:off x="2632277" y="1225562"/>
              <a:ext cx="637825" cy="20466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21" name="Star"/>
            <p:cNvSpPr/>
            <p:nvPr/>
          </p:nvSpPr>
          <p:spPr>
            <a:xfrm>
              <a:off x="3125761" y="1286175"/>
              <a:ext cx="183318" cy="198966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22" name="Line"/>
            <p:cNvSpPr/>
            <p:nvPr/>
          </p:nvSpPr>
          <p:spPr>
            <a:xfrm flipV="1">
              <a:off x="3215719" y="185796"/>
              <a:ext cx="1" cy="1216339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23" name="Star"/>
            <p:cNvSpPr/>
            <p:nvPr/>
          </p:nvSpPr>
          <p:spPr>
            <a:xfrm>
              <a:off x="3124060" y="109005"/>
              <a:ext cx="183318" cy="198966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24" name="Line"/>
            <p:cNvSpPr/>
            <p:nvPr/>
          </p:nvSpPr>
          <p:spPr>
            <a:xfrm>
              <a:off x="3219281" y="220000"/>
              <a:ext cx="1459202" cy="46643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Shape 3"/>
          <p:cNvSpPr txBox="1"/>
          <p:nvPr/>
        </p:nvSpPr>
        <p:spPr>
          <a:xfrm>
            <a:off x="3066751" y="3582296"/>
            <a:ext cx="2259107" cy="36373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Sampling parameters</a:t>
            </a:r>
          </a:p>
        </p:txBody>
      </p:sp>
      <p:sp>
        <p:nvSpPr>
          <p:cNvPr id="428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429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Rectangle"/>
          <p:cNvSpPr/>
          <p:nvPr/>
        </p:nvSpPr>
        <p:spPr>
          <a:xfrm>
            <a:off x="2957615" y="174901"/>
            <a:ext cx="8879649" cy="549716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2" name="CustomShape 2"/>
          <p:cNvSpPr/>
          <p:nvPr/>
        </p:nvSpPr>
        <p:spPr>
          <a:xfrm>
            <a:off x="1517649" y="3679115"/>
            <a:ext cx="873912" cy="645460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33" name="CustomShape 4"/>
          <p:cNvSpPr/>
          <p:nvPr/>
        </p:nvSpPr>
        <p:spPr>
          <a:xfrm>
            <a:off x="1453103" y="4582757"/>
            <a:ext cx="1032736" cy="516368"/>
          </a:xfrm>
          <a:prstGeom prst="ellipse">
            <a:avLst/>
          </a:prstGeom>
          <a:ln w="50800">
            <a:solidFill>
              <a:srgbClr val="8D1D75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34" name="TextShape 5"/>
          <p:cNvSpPr txBox="1"/>
          <p:nvPr/>
        </p:nvSpPr>
        <p:spPr>
          <a:xfrm>
            <a:off x="3454026" y="5744583"/>
            <a:ext cx="2259107" cy="592333"/>
          </a:xfrm>
          <a:prstGeom prst="rect">
            <a:avLst/>
          </a:prstGeom>
          <a:ln w="38100">
            <a:solidFill>
              <a:srgbClr val="80008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Concentric = Hollow Powder [cylinder]</a:t>
            </a:r>
          </a:p>
        </p:txBody>
      </p:sp>
      <p:sp>
        <p:nvSpPr>
          <p:cNvPr id="435" name="Circle"/>
          <p:cNvSpPr/>
          <p:nvPr/>
        </p:nvSpPr>
        <p:spPr>
          <a:xfrm>
            <a:off x="5691090" y="2476091"/>
            <a:ext cx="2364946" cy="2364946"/>
          </a:xfrm>
          <a:prstGeom prst="ellipse">
            <a:avLst/>
          </a:prstGeom>
          <a:solidFill>
            <a:schemeClr val="accent2">
              <a:lumOff val="22450"/>
            </a:schemeClr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36" name="Circle"/>
          <p:cNvSpPr/>
          <p:nvPr/>
        </p:nvSpPr>
        <p:spPr>
          <a:xfrm>
            <a:off x="6317103" y="3102103"/>
            <a:ext cx="1112921" cy="111292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37" name="Circle"/>
          <p:cNvSpPr/>
          <p:nvPr/>
        </p:nvSpPr>
        <p:spPr>
          <a:xfrm>
            <a:off x="9417346" y="2205537"/>
            <a:ext cx="2364946" cy="2364945"/>
          </a:xfrm>
          <a:prstGeom prst="ellipse">
            <a:avLst/>
          </a:prstGeom>
          <a:solidFill>
            <a:schemeClr val="accent2">
              <a:lumOff val="22450"/>
            </a:schemeClr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38" name="Circle"/>
          <p:cNvSpPr/>
          <p:nvPr/>
        </p:nvSpPr>
        <p:spPr>
          <a:xfrm>
            <a:off x="10043359" y="2831549"/>
            <a:ext cx="1112921" cy="111292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39" name="Line"/>
          <p:cNvSpPr/>
          <p:nvPr/>
        </p:nvSpPr>
        <p:spPr>
          <a:xfrm flipV="1">
            <a:off x="3310790" y="4127548"/>
            <a:ext cx="1237588" cy="36143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40" name="Rectangle"/>
          <p:cNvSpPr/>
          <p:nvPr/>
        </p:nvSpPr>
        <p:spPr>
          <a:xfrm rot="20800503">
            <a:off x="6880476" y="2951820"/>
            <a:ext cx="1270001" cy="10921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41" name="Line"/>
          <p:cNvSpPr/>
          <p:nvPr/>
        </p:nvSpPr>
        <p:spPr>
          <a:xfrm flipV="1">
            <a:off x="6684533" y="2838817"/>
            <a:ext cx="1098007" cy="292122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42" name="Line"/>
          <p:cNvSpPr/>
          <p:nvPr/>
        </p:nvSpPr>
        <p:spPr>
          <a:xfrm flipV="1">
            <a:off x="6953773" y="3919284"/>
            <a:ext cx="1098007" cy="292122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43" name="Line"/>
          <p:cNvSpPr/>
          <p:nvPr/>
        </p:nvSpPr>
        <p:spPr>
          <a:xfrm flipV="1">
            <a:off x="4867443" y="3759308"/>
            <a:ext cx="1009529" cy="280118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44" name="Star"/>
          <p:cNvSpPr/>
          <p:nvPr/>
        </p:nvSpPr>
        <p:spPr>
          <a:xfrm>
            <a:off x="5966651" y="3597166"/>
            <a:ext cx="183318" cy="198966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EFF0A"/>
          </a:solidFill>
          <a:ln w="127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45" name="Line"/>
          <p:cNvSpPr/>
          <p:nvPr/>
        </p:nvSpPr>
        <p:spPr>
          <a:xfrm>
            <a:off x="6044668" y="3701653"/>
            <a:ext cx="637825" cy="204666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46" name="Circle"/>
          <p:cNvSpPr/>
          <p:nvPr/>
        </p:nvSpPr>
        <p:spPr>
          <a:xfrm>
            <a:off x="7954149" y="562103"/>
            <a:ext cx="1112921" cy="1112921"/>
          </a:xfrm>
          <a:prstGeom prst="ellipse">
            <a:avLst/>
          </a:prstGeom>
          <a:solidFill>
            <a:srgbClr val="DDDDDD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47" name="Line"/>
          <p:cNvSpPr/>
          <p:nvPr/>
        </p:nvSpPr>
        <p:spPr>
          <a:xfrm>
            <a:off x="7644868" y="1148953"/>
            <a:ext cx="637825" cy="204666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48" name="Star"/>
          <p:cNvSpPr/>
          <p:nvPr/>
        </p:nvSpPr>
        <p:spPr>
          <a:xfrm>
            <a:off x="8189152" y="1222266"/>
            <a:ext cx="183318" cy="198966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EFF0A"/>
          </a:solidFill>
          <a:ln w="127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49" name="Line"/>
          <p:cNvSpPr/>
          <p:nvPr/>
        </p:nvSpPr>
        <p:spPr>
          <a:xfrm flipV="1">
            <a:off x="8279110" y="783759"/>
            <a:ext cx="1" cy="567168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50" name="0"/>
          <p:cNvSpPr txBox="1"/>
          <p:nvPr/>
        </p:nvSpPr>
        <p:spPr>
          <a:xfrm>
            <a:off x="3430648" y="4557357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451" name="1"/>
          <p:cNvSpPr txBox="1"/>
          <p:nvPr/>
        </p:nvSpPr>
        <p:spPr>
          <a:xfrm>
            <a:off x="5049884" y="4069359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452" name="2"/>
          <p:cNvSpPr txBox="1"/>
          <p:nvPr/>
        </p:nvSpPr>
        <p:spPr>
          <a:xfrm>
            <a:off x="6169834" y="3827368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453" name="2"/>
          <p:cNvSpPr txBox="1"/>
          <p:nvPr/>
        </p:nvSpPr>
        <p:spPr>
          <a:xfrm>
            <a:off x="7787435" y="1323648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454" name="3"/>
          <p:cNvSpPr txBox="1"/>
          <p:nvPr/>
        </p:nvSpPr>
        <p:spPr>
          <a:xfrm>
            <a:off x="8344896" y="988501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455" name="Circle"/>
          <p:cNvSpPr/>
          <p:nvPr/>
        </p:nvSpPr>
        <p:spPr>
          <a:xfrm>
            <a:off x="10036949" y="2822703"/>
            <a:ext cx="1112921" cy="111292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56" name="3"/>
          <p:cNvSpPr txBox="1"/>
          <p:nvPr/>
        </p:nvSpPr>
        <p:spPr>
          <a:xfrm>
            <a:off x="10482575" y="3277033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457" name="Line"/>
          <p:cNvSpPr/>
          <p:nvPr/>
        </p:nvSpPr>
        <p:spPr>
          <a:xfrm flipV="1">
            <a:off x="10361910" y="2371524"/>
            <a:ext cx="1" cy="567168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58" name="Star"/>
          <p:cNvSpPr/>
          <p:nvPr/>
        </p:nvSpPr>
        <p:spPr>
          <a:xfrm>
            <a:off x="10270251" y="2318396"/>
            <a:ext cx="183318" cy="198966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EFF0A"/>
          </a:solidFill>
          <a:ln w="127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59" name="4"/>
          <p:cNvSpPr txBox="1"/>
          <p:nvPr/>
        </p:nvSpPr>
        <p:spPr>
          <a:xfrm>
            <a:off x="10482575" y="2544131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460" name="Line"/>
          <p:cNvSpPr/>
          <p:nvPr/>
        </p:nvSpPr>
        <p:spPr>
          <a:xfrm>
            <a:off x="10482575" y="2417893"/>
            <a:ext cx="907943" cy="286081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61" name="5"/>
          <p:cNvSpPr txBox="1"/>
          <p:nvPr/>
        </p:nvSpPr>
        <p:spPr>
          <a:xfrm>
            <a:off x="10871138" y="2306917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462" name="Rectangle"/>
          <p:cNvSpPr/>
          <p:nvPr/>
        </p:nvSpPr>
        <p:spPr>
          <a:xfrm>
            <a:off x="9141282" y="3641793"/>
            <a:ext cx="2666776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63" name="Line"/>
          <p:cNvSpPr/>
          <p:nvPr/>
        </p:nvSpPr>
        <p:spPr>
          <a:xfrm flipV="1">
            <a:off x="10361910" y="3044359"/>
            <a:ext cx="1" cy="567168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64" name="Line"/>
          <p:cNvSpPr/>
          <p:nvPr/>
        </p:nvSpPr>
        <p:spPr>
          <a:xfrm>
            <a:off x="9429174" y="3637353"/>
            <a:ext cx="678213" cy="1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65" name="Line"/>
          <p:cNvSpPr/>
          <p:nvPr/>
        </p:nvSpPr>
        <p:spPr>
          <a:xfrm>
            <a:off x="11058894" y="3645863"/>
            <a:ext cx="678213" cy="1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66" name="A"/>
          <p:cNvSpPr txBox="1"/>
          <p:nvPr/>
        </p:nvSpPr>
        <p:spPr>
          <a:xfrm>
            <a:off x="5441461" y="3251204"/>
            <a:ext cx="15944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/>
            <a:r>
              <a:t>A</a:t>
            </a:r>
          </a:p>
        </p:txBody>
      </p:sp>
      <p:sp>
        <p:nvSpPr>
          <p:cNvPr id="467" name="B"/>
          <p:cNvSpPr txBox="1"/>
          <p:nvPr/>
        </p:nvSpPr>
        <p:spPr>
          <a:xfrm>
            <a:off x="7771213" y="794419"/>
            <a:ext cx="159445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/>
            <a:r>
              <a:t>B</a:t>
            </a:r>
          </a:p>
        </p:txBody>
      </p:sp>
      <p:sp>
        <p:nvSpPr>
          <p:cNvPr id="468" name="C"/>
          <p:cNvSpPr txBox="1"/>
          <p:nvPr/>
        </p:nvSpPr>
        <p:spPr>
          <a:xfrm>
            <a:off x="10018986" y="2012103"/>
            <a:ext cx="15944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/>
            <a:r>
              <a:t>C</a:t>
            </a:r>
          </a:p>
        </p:txBody>
      </p:sp>
      <p:grpSp>
        <p:nvGrpSpPr>
          <p:cNvPr id="479" name="Group"/>
          <p:cNvGrpSpPr/>
          <p:nvPr/>
        </p:nvGrpSpPr>
        <p:grpSpPr>
          <a:xfrm>
            <a:off x="3317969" y="1213455"/>
            <a:ext cx="2298265" cy="1161760"/>
            <a:chOff x="0" y="0"/>
            <a:chExt cx="2298264" cy="1161758"/>
          </a:xfrm>
        </p:grpSpPr>
        <p:sp>
          <p:nvSpPr>
            <p:cNvPr id="469" name="Circle"/>
            <p:cNvSpPr/>
            <p:nvPr/>
          </p:nvSpPr>
          <p:spPr>
            <a:xfrm>
              <a:off x="1119391" y="0"/>
              <a:ext cx="1161760" cy="1161759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70" name="Circle"/>
            <p:cNvSpPr/>
            <p:nvPr/>
          </p:nvSpPr>
          <p:spPr>
            <a:xfrm>
              <a:off x="1426914" y="307523"/>
              <a:ext cx="546714" cy="54671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71" name="Line"/>
            <p:cNvSpPr/>
            <p:nvPr/>
          </p:nvSpPr>
          <p:spPr>
            <a:xfrm flipV="1">
              <a:off x="0" y="610594"/>
              <a:ext cx="1308361" cy="39694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72" name="Star"/>
            <p:cNvSpPr/>
            <p:nvPr/>
          </p:nvSpPr>
          <p:spPr>
            <a:xfrm>
              <a:off x="1254758" y="550718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73" name="Circle"/>
            <p:cNvSpPr/>
            <p:nvPr/>
          </p:nvSpPr>
          <p:spPr>
            <a:xfrm>
              <a:off x="1420060" y="307523"/>
              <a:ext cx="546713" cy="546713"/>
            </a:xfrm>
            <a:prstGeom prst="ellipse">
              <a:avLst/>
            </a:prstGeom>
            <a:solidFill>
              <a:srgbClr val="DDDDDD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74" name="Line"/>
            <p:cNvSpPr/>
            <p:nvPr/>
          </p:nvSpPr>
          <p:spPr>
            <a:xfrm>
              <a:off x="1293083" y="602046"/>
              <a:ext cx="313327" cy="10054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75" name="Star"/>
            <p:cNvSpPr/>
            <p:nvPr/>
          </p:nvSpPr>
          <p:spPr>
            <a:xfrm>
              <a:off x="1535503" y="631822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76" name="Line"/>
            <p:cNvSpPr/>
            <p:nvPr/>
          </p:nvSpPr>
          <p:spPr>
            <a:xfrm flipV="1">
              <a:off x="1579694" y="91270"/>
              <a:ext cx="1" cy="597517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77" name="Star"/>
            <p:cNvSpPr/>
            <p:nvPr/>
          </p:nvSpPr>
          <p:spPr>
            <a:xfrm>
              <a:off x="1534667" y="53547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78" name="Line"/>
            <p:cNvSpPr/>
            <p:nvPr/>
          </p:nvSpPr>
          <p:spPr>
            <a:xfrm>
              <a:off x="1581444" y="108073"/>
              <a:ext cx="716821" cy="22913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480" name="Line"/>
          <p:cNvSpPr/>
          <p:nvPr/>
        </p:nvSpPr>
        <p:spPr>
          <a:xfrm>
            <a:off x="4624400" y="1931042"/>
            <a:ext cx="988017" cy="1276938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81" name="Line"/>
          <p:cNvSpPr/>
          <p:nvPr/>
        </p:nvSpPr>
        <p:spPr>
          <a:xfrm flipV="1">
            <a:off x="5045537" y="1334858"/>
            <a:ext cx="2550248" cy="459454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82" name="Line"/>
          <p:cNvSpPr/>
          <p:nvPr/>
        </p:nvSpPr>
        <p:spPr>
          <a:xfrm>
            <a:off x="5504950" y="1687447"/>
            <a:ext cx="3998789" cy="98466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00"/>
            </a:lvl1pPr>
          </a:lstStyle>
          <a:p>
            <a:pPr/>
            <a:fld id="{86CB4B4D-7CA3-9044-876B-883B54F8677D}" type="slidenum"/>
          </a:p>
        </p:txBody>
      </p:sp>
      <p:sp>
        <p:nvSpPr>
          <p:cNvPr id="302" name="TextShape 2"/>
          <p:cNvSpPr txBox="1"/>
          <p:nvPr/>
        </p:nvSpPr>
        <p:spPr>
          <a:xfrm>
            <a:off x="2698476" y="1575566"/>
            <a:ext cx="8139643" cy="3033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80736" indent="-280736">
              <a:buSzPct val="100000"/>
              <a:buChar char="•"/>
              <a:defRPr spc="0" sz="2200"/>
            </a:pPr>
            <a:r>
              <a:t>General concepts (reminder)</a:t>
            </a:r>
          </a:p>
          <a:p>
            <a:pPr marL="280736" indent="-280736">
              <a:buSzPct val="100000"/>
              <a:buChar char="•"/>
              <a:defRPr spc="0" sz="2200"/>
            </a:pPr>
            <a:r>
              <a:t>Focus on diffraction-oriented samples:</a:t>
            </a:r>
          </a:p>
          <a:p>
            <a:pPr lvl="2" marL="1042736" indent="-280736">
              <a:buSzPct val="100000"/>
              <a:buChar char="•"/>
              <a:defRPr spc="0" sz="2200"/>
            </a:pPr>
            <a:r>
              <a:t>Incoherent scatterer</a:t>
            </a:r>
          </a:p>
          <a:p>
            <a:pPr lvl="2" marL="1042736" indent="-280736">
              <a:buSzPct val="100000"/>
              <a:buChar char="•"/>
              <a:defRPr spc="0" sz="2200"/>
            </a:pPr>
            <a:r>
              <a:t>Powder</a:t>
            </a:r>
          </a:p>
          <a:p>
            <a:pPr lvl="2" marL="1042736" indent="-280736">
              <a:buSzPct val="100000"/>
              <a:buChar char="•"/>
              <a:defRPr spc="0" sz="2200"/>
            </a:pPr>
            <a:r>
              <a:t>Single Crystal</a:t>
            </a:r>
          </a:p>
          <a:p>
            <a:pPr lvl="2" marL="1042736" indent="-280736">
              <a:buSzPct val="100000"/>
              <a:buChar char="•"/>
              <a:defRPr spc="0" sz="2200"/>
            </a:pPr>
            <a:r>
              <a:t>File formats</a:t>
            </a:r>
          </a:p>
        </p:txBody>
      </p:sp>
      <p:sp>
        <p:nvSpPr>
          <p:cNvPr id="303" name="TextShape 3"/>
          <p:cNvSpPr txBox="1"/>
          <p:nvPr/>
        </p:nvSpPr>
        <p:spPr>
          <a:xfrm>
            <a:off x="2936678" y="185253"/>
            <a:ext cx="8239765" cy="407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pc="0" sz="2900"/>
            </a:lvl1pPr>
          </a:lstStyle>
          <a:p>
            <a:pPr/>
            <a:r>
              <a:t>Agenda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5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concentric in code</a:t>
            </a:r>
          </a:p>
        </p:txBody>
      </p:sp>
      <p:sp>
        <p:nvSpPr>
          <p:cNvPr id="486" name="TextShape 3"/>
          <p:cNvSpPr txBox="1"/>
          <p:nvPr/>
        </p:nvSpPr>
        <p:spPr>
          <a:xfrm>
            <a:off x="1665546" y="1307943"/>
            <a:ext cx="8139643" cy="5064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defTabSz="457200">
              <a:spcBef>
                <a:spcPts val="400"/>
              </a:spcBef>
              <a:defRPr i="1" spc="0" sz="2300"/>
            </a:pPr>
          </a:p>
          <a:p>
            <a:pPr defTabSz="457200">
              <a:spcBef>
                <a:spcPts val="400"/>
              </a:spcBef>
              <a:defRPr i="1" spc="0" sz="2300"/>
            </a:pPr>
          </a:p>
          <a:p>
            <a:pPr defTabSz="457200">
              <a:spcBef>
                <a:spcPts val="400"/>
              </a:spcBef>
              <a:defRPr i="1" spc="0" sz="2300"/>
            </a:pPr>
          </a:p>
          <a:p>
            <a:pPr defTabSz="457200">
              <a:spcBef>
                <a:spcPts val="400"/>
              </a:spcBef>
              <a:defRPr b="1" spc="-94" sz="1700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COMPONENT</a:t>
            </a:r>
            <a:r>
              <a:rPr>
                <a:solidFill>
                  <a:srgbClr val="000000"/>
                </a:solidFill>
              </a:rPr>
              <a:t> Al = </a:t>
            </a:r>
            <a:r>
              <a:rPr>
                <a:solidFill>
                  <a:srgbClr val="2A6099"/>
                </a:solidFill>
              </a:rPr>
              <a:t>PowderN</a:t>
            </a:r>
            <a:r>
              <a:rPr>
                <a:solidFill>
                  <a:srgbClr val="000000"/>
                </a:solidFill>
              </a:rPr>
              <a:t>(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reflections="Al.laz", radius=0.02, yheight=0.05, thickness=0.005, 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p_transmit=0.8, concentric=1)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solidFill>
                  <a:srgbClr val="CE18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AT</a:t>
            </a:r>
            <a:r>
              <a:rPr>
                <a:solidFill>
                  <a:srgbClr val="000000"/>
                </a:solidFill>
              </a:rPr>
              <a:t> (0, 0, 0) </a:t>
            </a:r>
            <a:r>
              <a:t>RELATIVE PREVIOUS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i="1" spc="0" sz="1700"/>
            </a:pPr>
          </a:p>
          <a:p>
            <a:pPr defTabSz="457200">
              <a:spcBef>
                <a:spcPts val="400"/>
              </a:spcBef>
              <a:defRPr b="1" spc="-94" sz="1700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COMPONENT</a:t>
            </a:r>
            <a:r>
              <a:rPr>
                <a:solidFill>
                  <a:srgbClr val="000000"/>
                </a:solidFill>
              </a:rPr>
              <a:t> al2co3 = </a:t>
            </a:r>
            <a:r>
              <a:rPr>
                <a:solidFill>
                  <a:srgbClr val="2A6099"/>
                </a:solidFill>
              </a:rPr>
              <a:t>PowderN</a:t>
            </a:r>
            <a:r>
              <a:rPr>
                <a:solidFill>
                  <a:srgbClr val="000000"/>
                </a:solidFill>
              </a:rPr>
              <a:t>(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reflections=Al2CO3-laz, radius=0.005, yheight=0.05, 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p_inc=0.15, p_transmit=0.5)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AT</a:t>
            </a:r>
            <a:r>
              <a:rPr>
                <a:solidFill>
                  <a:srgbClr val="000000"/>
                </a:solidFill>
              </a:rPr>
              <a:t> (0, 0, 0) </a:t>
            </a:r>
            <a:r>
              <a:rPr>
                <a:solidFill>
                  <a:srgbClr val="CE181E"/>
                </a:solidFill>
              </a:rPr>
              <a:t>RELATIVE PREVIOUS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i="1" spc="0" sz="1700"/>
            </a:pPr>
          </a:p>
          <a:p>
            <a:pPr defTabSz="457200">
              <a:spcBef>
                <a:spcPts val="400"/>
              </a:spcBef>
              <a:defRPr b="1" spc="-94" sz="1700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COMPONENT</a:t>
            </a:r>
            <a:r>
              <a:rPr>
                <a:solidFill>
                  <a:srgbClr val="000000"/>
                </a:solidFill>
              </a:rPr>
              <a:t> Al_2 = </a:t>
            </a:r>
            <a:r>
              <a:rPr>
                <a:solidFill>
                  <a:srgbClr val="CE181E"/>
                </a:solidFill>
              </a:rPr>
              <a:t>COPY</a:t>
            </a:r>
            <a:r>
              <a:rPr>
                <a:solidFill>
                  <a:srgbClr val="000000"/>
                </a:solidFill>
              </a:rPr>
              <a:t>(Al)(concentric=0)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AT </a:t>
            </a:r>
            <a:r>
              <a:rPr>
                <a:solidFill>
                  <a:srgbClr val="000000"/>
                </a:solidFill>
              </a:rPr>
              <a:t>(0,0,0) </a:t>
            </a:r>
            <a:r>
              <a:rPr>
                <a:solidFill>
                  <a:srgbClr val="CE181E"/>
                </a:solidFill>
              </a:rPr>
              <a:t>RELATIVE PREVIOUS</a:t>
            </a:r>
          </a:p>
        </p:txBody>
      </p:sp>
      <p:grpSp>
        <p:nvGrpSpPr>
          <p:cNvPr id="523" name="Group"/>
          <p:cNvGrpSpPr/>
          <p:nvPr/>
        </p:nvGrpSpPr>
        <p:grpSpPr>
          <a:xfrm>
            <a:off x="7028420" y="163364"/>
            <a:ext cx="3900719" cy="2414837"/>
            <a:chOff x="0" y="0"/>
            <a:chExt cx="3900717" cy="2414835"/>
          </a:xfrm>
        </p:grpSpPr>
        <p:sp>
          <p:nvSpPr>
            <p:cNvPr id="487" name="TextShape 3"/>
            <p:cNvSpPr txBox="1"/>
            <p:nvPr/>
          </p:nvSpPr>
          <p:spPr>
            <a:xfrm>
              <a:off x="42363" y="1491246"/>
              <a:ext cx="992397" cy="159784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FF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1839" tIns="51839" rIns="51839" bIns="51839" numCol="1" anchor="t">
              <a:noAutofit/>
            </a:bodyPr>
            <a:lstStyle>
              <a:lvl1pPr>
                <a:defRPr spc="0"/>
              </a:lvl1pPr>
            </a:lstStyle>
            <a:p>
              <a:pPr/>
              <a:r>
                <a:t>Sampling parameters</a:t>
              </a:r>
            </a:p>
          </p:txBody>
        </p:sp>
        <p:sp>
          <p:nvSpPr>
            <p:cNvPr id="488" name="Rectangle"/>
            <p:cNvSpPr/>
            <p:nvPr/>
          </p:nvSpPr>
          <p:spPr>
            <a:xfrm>
              <a:off x="0" y="0"/>
              <a:ext cx="3900718" cy="241483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89" name="Circle"/>
            <p:cNvSpPr/>
            <p:nvPr/>
          </p:nvSpPr>
          <p:spPr>
            <a:xfrm>
              <a:off x="1195202" y="1005304"/>
              <a:ext cx="1038891" cy="1038892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90" name="Circle"/>
            <p:cNvSpPr/>
            <p:nvPr/>
          </p:nvSpPr>
          <p:spPr>
            <a:xfrm>
              <a:off x="1470201" y="1280303"/>
              <a:ext cx="488893" cy="48889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91" name="Circle"/>
            <p:cNvSpPr/>
            <p:nvPr/>
          </p:nvSpPr>
          <p:spPr>
            <a:xfrm>
              <a:off x="2832099" y="886453"/>
              <a:ext cx="1038892" cy="1038892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92" name="Circle"/>
            <p:cNvSpPr/>
            <p:nvPr/>
          </p:nvSpPr>
          <p:spPr>
            <a:xfrm>
              <a:off x="3107098" y="1161452"/>
              <a:ext cx="488893" cy="48889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93" name="Line"/>
            <p:cNvSpPr/>
            <p:nvPr/>
          </p:nvSpPr>
          <p:spPr>
            <a:xfrm flipV="1">
              <a:off x="149566" y="1730768"/>
              <a:ext cx="543657" cy="15877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94" name="Rectangle"/>
            <p:cNvSpPr/>
            <p:nvPr/>
          </p:nvSpPr>
          <p:spPr>
            <a:xfrm rot="20800503">
              <a:off x="1717684" y="1214286"/>
              <a:ext cx="557896" cy="47977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95" name="Line"/>
            <p:cNvSpPr/>
            <p:nvPr/>
          </p:nvSpPr>
          <p:spPr>
            <a:xfrm flipV="1">
              <a:off x="1631609" y="1164645"/>
              <a:ext cx="482341" cy="12832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96" name="Line"/>
            <p:cNvSpPr/>
            <p:nvPr/>
          </p:nvSpPr>
          <p:spPr>
            <a:xfrm flipV="1">
              <a:off x="1749883" y="1639281"/>
              <a:ext cx="482341" cy="12832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97" name="Line"/>
            <p:cNvSpPr/>
            <p:nvPr/>
          </p:nvSpPr>
          <p:spPr>
            <a:xfrm flipV="1">
              <a:off x="833384" y="1569005"/>
              <a:ext cx="443474" cy="123053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98" name="Star"/>
            <p:cNvSpPr/>
            <p:nvPr/>
          </p:nvSpPr>
          <p:spPr>
            <a:xfrm>
              <a:off x="1316252" y="1497778"/>
              <a:ext cx="80530" cy="87404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99" name="Line"/>
            <p:cNvSpPr/>
            <p:nvPr/>
          </p:nvSpPr>
          <p:spPr>
            <a:xfrm>
              <a:off x="1350524" y="1543678"/>
              <a:ext cx="280189" cy="8990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00" name="Circle"/>
            <p:cNvSpPr/>
            <p:nvPr/>
          </p:nvSpPr>
          <p:spPr>
            <a:xfrm>
              <a:off x="2189335" y="164513"/>
              <a:ext cx="488893" cy="488893"/>
            </a:xfrm>
            <a:prstGeom prst="ellipse">
              <a:avLst/>
            </a:prstGeom>
            <a:solidFill>
              <a:srgbClr val="DDDDDD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01" name="Line"/>
            <p:cNvSpPr/>
            <p:nvPr/>
          </p:nvSpPr>
          <p:spPr>
            <a:xfrm>
              <a:off x="2053472" y="422309"/>
              <a:ext cx="280189" cy="8990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02" name="Star"/>
            <p:cNvSpPr/>
            <p:nvPr/>
          </p:nvSpPr>
          <p:spPr>
            <a:xfrm>
              <a:off x="2292569" y="454515"/>
              <a:ext cx="80530" cy="87404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03" name="Line"/>
            <p:cNvSpPr/>
            <p:nvPr/>
          </p:nvSpPr>
          <p:spPr>
            <a:xfrm flipV="1">
              <a:off x="2332086" y="261884"/>
              <a:ext cx="1" cy="24915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04" name="0"/>
            <p:cNvSpPr txBox="1"/>
            <p:nvPr/>
          </p:nvSpPr>
          <p:spPr>
            <a:xfrm>
              <a:off x="202218" y="1919578"/>
              <a:ext cx="55791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0</a:t>
              </a:r>
            </a:p>
          </p:txBody>
        </p:sp>
        <p:sp>
          <p:nvSpPr>
            <p:cNvPr id="505" name="1"/>
            <p:cNvSpPr txBox="1"/>
            <p:nvPr/>
          </p:nvSpPr>
          <p:spPr>
            <a:xfrm>
              <a:off x="913528" y="1705207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1</a:t>
              </a:r>
            </a:p>
          </p:txBody>
        </p:sp>
        <p:sp>
          <p:nvSpPr>
            <p:cNvPr id="506" name="2"/>
            <p:cNvSpPr txBox="1"/>
            <p:nvPr/>
          </p:nvSpPr>
          <p:spPr>
            <a:xfrm>
              <a:off x="1405508" y="1598903"/>
              <a:ext cx="55791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2</a:t>
              </a:r>
            </a:p>
          </p:txBody>
        </p:sp>
        <p:sp>
          <p:nvSpPr>
            <p:cNvPr id="507" name="2"/>
            <p:cNvSpPr txBox="1"/>
            <p:nvPr/>
          </p:nvSpPr>
          <p:spPr>
            <a:xfrm>
              <a:off x="2116100" y="499050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2</a:t>
              </a:r>
            </a:p>
          </p:txBody>
        </p:sp>
        <p:sp>
          <p:nvSpPr>
            <p:cNvPr id="508" name="3"/>
            <p:cNvSpPr txBox="1"/>
            <p:nvPr/>
          </p:nvSpPr>
          <p:spPr>
            <a:xfrm>
              <a:off x="2360985" y="351825"/>
              <a:ext cx="55791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3</a:t>
              </a:r>
            </a:p>
          </p:txBody>
        </p:sp>
        <p:sp>
          <p:nvSpPr>
            <p:cNvPr id="509" name="Circle"/>
            <p:cNvSpPr/>
            <p:nvPr/>
          </p:nvSpPr>
          <p:spPr>
            <a:xfrm>
              <a:off x="3104283" y="1157567"/>
              <a:ext cx="488893" cy="488892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10" name="3"/>
            <p:cNvSpPr txBox="1"/>
            <p:nvPr/>
          </p:nvSpPr>
          <p:spPr>
            <a:xfrm>
              <a:off x="3300041" y="1357148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3</a:t>
              </a:r>
            </a:p>
          </p:txBody>
        </p:sp>
        <p:sp>
          <p:nvSpPr>
            <p:cNvPr id="511" name="Line"/>
            <p:cNvSpPr/>
            <p:nvPr/>
          </p:nvSpPr>
          <p:spPr>
            <a:xfrm flipV="1">
              <a:off x="3247034" y="959369"/>
              <a:ext cx="1" cy="24915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12" name="Star"/>
            <p:cNvSpPr/>
            <p:nvPr/>
          </p:nvSpPr>
          <p:spPr>
            <a:xfrm>
              <a:off x="3206770" y="936031"/>
              <a:ext cx="80529" cy="87404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13" name="4"/>
            <p:cNvSpPr txBox="1"/>
            <p:nvPr/>
          </p:nvSpPr>
          <p:spPr>
            <a:xfrm>
              <a:off x="3300041" y="1035193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4</a:t>
              </a:r>
            </a:p>
          </p:txBody>
        </p:sp>
        <p:sp>
          <p:nvSpPr>
            <p:cNvPr id="514" name="Line"/>
            <p:cNvSpPr/>
            <p:nvPr/>
          </p:nvSpPr>
          <p:spPr>
            <a:xfrm>
              <a:off x="3300041" y="979739"/>
              <a:ext cx="398848" cy="12567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15" name="5"/>
            <p:cNvSpPr txBox="1"/>
            <p:nvPr/>
          </p:nvSpPr>
          <p:spPr>
            <a:xfrm>
              <a:off x="3470732" y="930988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5</a:t>
              </a:r>
            </a:p>
          </p:txBody>
        </p:sp>
        <p:sp>
          <p:nvSpPr>
            <p:cNvPr id="516" name="Rectangle"/>
            <p:cNvSpPr/>
            <p:nvPr/>
          </p:nvSpPr>
          <p:spPr>
            <a:xfrm>
              <a:off x="2710828" y="1517382"/>
              <a:ext cx="1171482" cy="55789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17" name="Line"/>
            <p:cNvSpPr/>
            <p:nvPr/>
          </p:nvSpPr>
          <p:spPr>
            <a:xfrm flipV="1">
              <a:off x="3247034" y="1254937"/>
              <a:ext cx="1" cy="24915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18" name="Line"/>
            <p:cNvSpPr/>
            <p:nvPr/>
          </p:nvSpPr>
          <p:spPr>
            <a:xfrm>
              <a:off x="2837295" y="1515432"/>
              <a:ext cx="297931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19" name="Line"/>
            <p:cNvSpPr/>
            <p:nvPr/>
          </p:nvSpPr>
          <p:spPr>
            <a:xfrm>
              <a:off x="3553211" y="1519170"/>
              <a:ext cx="297931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20" name="A"/>
            <p:cNvSpPr txBox="1"/>
            <p:nvPr/>
          </p:nvSpPr>
          <p:spPr>
            <a:xfrm>
              <a:off x="1085543" y="1345801"/>
              <a:ext cx="70043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="1"/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521" name="B"/>
            <p:cNvSpPr txBox="1"/>
            <p:nvPr/>
          </p:nvSpPr>
          <p:spPr>
            <a:xfrm>
              <a:off x="2108974" y="266567"/>
              <a:ext cx="70043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="1"/>
              </a:lvl1pPr>
            </a:lstStyle>
            <a:p>
              <a:pPr/>
              <a:r>
                <a:t>B</a:t>
              </a:r>
            </a:p>
          </p:txBody>
        </p:sp>
        <p:sp>
          <p:nvSpPr>
            <p:cNvPr id="522" name="C"/>
            <p:cNvSpPr txBox="1"/>
            <p:nvPr/>
          </p:nvSpPr>
          <p:spPr>
            <a:xfrm>
              <a:off x="3096392" y="801480"/>
              <a:ext cx="70043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="1"/>
              </a:lvl1pPr>
            </a:lstStyle>
            <a:p>
              <a:pPr/>
              <a:r>
                <a:t>C</a:t>
              </a:r>
            </a:p>
          </p:txBody>
        </p:sp>
      </p:grpSp>
      <p:grpSp>
        <p:nvGrpSpPr>
          <p:cNvPr id="534" name="Group"/>
          <p:cNvGrpSpPr/>
          <p:nvPr/>
        </p:nvGrpSpPr>
        <p:grpSpPr>
          <a:xfrm>
            <a:off x="3317969" y="1213455"/>
            <a:ext cx="2298265" cy="1161760"/>
            <a:chOff x="0" y="0"/>
            <a:chExt cx="2298264" cy="1161758"/>
          </a:xfrm>
        </p:grpSpPr>
        <p:sp>
          <p:nvSpPr>
            <p:cNvPr id="524" name="Circle"/>
            <p:cNvSpPr/>
            <p:nvPr/>
          </p:nvSpPr>
          <p:spPr>
            <a:xfrm>
              <a:off x="1119391" y="0"/>
              <a:ext cx="1161760" cy="1161759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25" name="Circle"/>
            <p:cNvSpPr/>
            <p:nvPr/>
          </p:nvSpPr>
          <p:spPr>
            <a:xfrm>
              <a:off x="1426914" y="307523"/>
              <a:ext cx="546714" cy="54671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26" name="Line"/>
            <p:cNvSpPr/>
            <p:nvPr/>
          </p:nvSpPr>
          <p:spPr>
            <a:xfrm flipV="1">
              <a:off x="0" y="610594"/>
              <a:ext cx="1308361" cy="39694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27" name="Star"/>
            <p:cNvSpPr/>
            <p:nvPr/>
          </p:nvSpPr>
          <p:spPr>
            <a:xfrm>
              <a:off x="1254758" y="550718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28" name="Circle"/>
            <p:cNvSpPr/>
            <p:nvPr/>
          </p:nvSpPr>
          <p:spPr>
            <a:xfrm>
              <a:off x="1420060" y="307523"/>
              <a:ext cx="546713" cy="546713"/>
            </a:xfrm>
            <a:prstGeom prst="ellipse">
              <a:avLst/>
            </a:prstGeom>
            <a:solidFill>
              <a:srgbClr val="DDDDDD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29" name="Line"/>
            <p:cNvSpPr/>
            <p:nvPr/>
          </p:nvSpPr>
          <p:spPr>
            <a:xfrm>
              <a:off x="1293083" y="602046"/>
              <a:ext cx="313327" cy="10054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30" name="Star"/>
            <p:cNvSpPr/>
            <p:nvPr/>
          </p:nvSpPr>
          <p:spPr>
            <a:xfrm>
              <a:off x="1535503" y="631822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31" name="Line"/>
            <p:cNvSpPr/>
            <p:nvPr/>
          </p:nvSpPr>
          <p:spPr>
            <a:xfrm flipV="1">
              <a:off x="1579694" y="91270"/>
              <a:ext cx="1" cy="597517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32" name="Star"/>
            <p:cNvSpPr/>
            <p:nvPr/>
          </p:nvSpPr>
          <p:spPr>
            <a:xfrm>
              <a:off x="1534667" y="53547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33" name="Line"/>
            <p:cNvSpPr/>
            <p:nvPr/>
          </p:nvSpPr>
          <p:spPr>
            <a:xfrm>
              <a:off x="1581444" y="108073"/>
              <a:ext cx="716821" cy="22913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37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538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539" name="CustomShape 2"/>
          <p:cNvSpPr/>
          <p:nvPr/>
        </p:nvSpPr>
        <p:spPr>
          <a:xfrm>
            <a:off x="1324012" y="4324574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40" name="CustomShape 3"/>
          <p:cNvSpPr/>
          <p:nvPr/>
        </p:nvSpPr>
        <p:spPr>
          <a:xfrm>
            <a:off x="1324012" y="5377638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41" name="TextShape 4"/>
          <p:cNvSpPr txBox="1"/>
          <p:nvPr/>
        </p:nvSpPr>
        <p:spPr>
          <a:xfrm>
            <a:off x="3131297" y="5022381"/>
            <a:ext cx="2452744" cy="592333"/>
          </a:xfrm>
          <a:prstGeom prst="rect">
            <a:avLst/>
          </a:prstGeom>
          <a:solidFill>
            <a:srgbClr val="FFFFFF"/>
          </a:solidFill>
          <a:ln w="38100">
            <a:solidFill>
              <a:srgbClr val="2A6099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Only scatter into a part of 4π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44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545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546" name="CustomShape 2"/>
          <p:cNvSpPr/>
          <p:nvPr/>
        </p:nvSpPr>
        <p:spPr>
          <a:xfrm>
            <a:off x="1324012" y="4324574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47" name="CustomShape 3"/>
          <p:cNvSpPr/>
          <p:nvPr/>
        </p:nvSpPr>
        <p:spPr>
          <a:xfrm>
            <a:off x="1324012" y="5377638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48" name="TextShape 4"/>
          <p:cNvSpPr txBox="1"/>
          <p:nvPr/>
        </p:nvSpPr>
        <p:spPr>
          <a:xfrm>
            <a:off x="3131297" y="5022381"/>
            <a:ext cx="2452744" cy="592333"/>
          </a:xfrm>
          <a:prstGeom prst="rect">
            <a:avLst/>
          </a:prstGeom>
          <a:solidFill>
            <a:srgbClr val="FFFFFF"/>
          </a:solidFill>
          <a:ln w="38100">
            <a:solidFill>
              <a:srgbClr val="2A6099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Only scatter into a part of 4\pi</a:t>
            </a:r>
          </a:p>
        </p:txBody>
      </p:sp>
      <p:pic>
        <p:nvPicPr>
          <p:cNvPr id="549" name="image140.png" descr="image1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26581" y="1549101"/>
            <a:ext cx="4287474" cy="25015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52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553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CustomShape 2"/>
          <p:cNvSpPr/>
          <p:nvPr/>
        </p:nvSpPr>
        <p:spPr>
          <a:xfrm>
            <a:off x="1324012" y="4324574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55" name="CustomShape 3"/>
          <p:cNvSpPr/>
          <p:nvPr/>
        </p:nvSpPr>
        <p:spPr>
          <a:xfrm>
            <a:off x="1324012" y="5377638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56" name="TextShape 4"/>
          <p:cNvSpPr txBox="1"/>
          <p:nvPr/>
        </p:nvSpPr>
        <p:spPr>
          <a:xfrm>
            <a:off x="3131297" y="5022381"/>
            <a:ext cx="2452744" cy="592333"/>
          </a:xfrm>
          <a:prstGeom prst="rect">
            <a:avLst/>
          </a:prstGeom>
          <a:solidFill>
            <a:srgbClr val="FFFFFF"/>
          </a:solidFill>
          <a:ln w="38100">
            <a:solidFill>
              <a:srgbClr val="2A6099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Only scatter into a part of 4\pi</a:t>
            </a:r>
          </a:p>
        </p:txBody>
      </p:sp>
      <p:pic>
        <p:nvPicPr>
          <p:cNvPr id="557" name="image140.png" descr="image1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26581" y="1484555"/>
            <a:ext cx="4287474" cy="250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558" name="image143.png" descr="image14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31372" y="2323651"/>
            <a:ext cx="5144105" cy="3001385"/>
          </a:xfrm>
          <a:prstGeom prst="rect">
            <a:avLst/>
          </a:prstGeom>
          <a:ln w="12700">
            <a:miter lim="400000"/>
          </a:ln>
        </p:spPr>
      </p:pic>
      <p:sp>
        <p:nvSpPr>
          <p:cNvPr id="559" name="TextShape 5"/>
          <p:cNvSpPr txBox="1"/>
          <p:nvPr/>
        </p:nvSpPr>
        <p:spPr>
          <a:xfrm>
            <a:off x="7326779" y="3033656"/>
            <a:ext cx="1355464" cy="285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764" tIns="31764" rIns="31764" bIns="31764">
            <a:spAutoFit/>
          </a:bodyPr>
          <a:lstStyle>
            <a:lvl1pPr>
              <a:defRPr spc="0"/>
            </a:lvl1pPr>
          </a:lstStyle>
          <a:p>
            <a:pPr/>
            <a:r>
              <a:t>d_phi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62" name="CustomShape 1"/>
          <p:cNvSpPr txBox="1"/>
          <p:nvPr/>
        </p:nvSpPr>
        <p:spPr>
          <a:xfrm>
            <a:off x="1615739" y="536569"/>
            <a:ext cx="5948387" cy="851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Reflection files for Single_crystal and PowderN</a:t>
            </a:r>
          </a:p>
        </p:txBody>
      </p:sp>
      <p:grpSp>
        <p:nvGrpSpPr>
          <p:cNvPr id="565" name="CustomShape 3"/>
          <p:cNvGrpSpPr/>
          <p:nvPr/>
        </p:nvGrpSpPr>
        <p:grpSpPr>
          <a:xfrm>
            <a:off x="1617085" y="487677"/>
            <a:ext cx="7175776" cy="5882315"/>
            <a:chOff x="0" y="0"/>
            <a:chExt cx="7175774" cy="5882314"/>
          </a:xfrm>
        </p:grpSpPr>
        <p:sp>
          <p:nvSpPr>
            <p:cNvPr id="563" name="Rectangle"/>
            <p:cNvSpPr/>
            <p:nvPr/>
          </p:nvSpPr>
          <p:spPr>
            <a:xfrm>
              <a:off x="-1" y="0"/>
              <a:ext cx="7175776" cy="588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pc="0" sz="800"/>
              </a:pPr>
            </a:p>
          </p:txBody>
        </p:sp>
        <p:sp>
          <p:nvSpPr>
            <p:cNvPr id="564" name="# TITLE *Aluminum-Al-[FM3-M] Miller, H.P.jr.;DuMond, J.W.M.[1942] at 298 K…"/>
            <p:cNvSpPr/>
            <p:nvPr/>
          </p:nvSpPr>
          <p:spPr>
            <a:xfrm>
              <a:off x="-1" y="0"/>
              <a:ext cx="717577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1764" tIns="31764" rIns="31764" bIns="31764" numCol="1" anchor="t">
              <a:spAutoFit/>
            </a:bodyPr>
            <a:lstStyle/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TITLE *Aluminum-Al-[FM3-M] Miller, H.P.jr.;DuMond, J.W.M.[1942] at 298 K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CELL 4.049320 4.049320 4.049320 90.000000 90.000000 90.000000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SPCGRP F M 3 M   CUBIC STRUCTURE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ATOM AL 1 0.000000 0.000000 0.000000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SCATTERING FACTOR  COEFFICIENTS: AL     F= 0.345 CM-12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Reference: Physical Review (1940) 57, 198-206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Physical parameters: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sigma_coh 1.495   coherent scattering cross section (single atom) in [barn]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sigma_inc 0.0082  incoherent scattering cross section (single atom)in [barn]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sigma_abs 0.231   absorption scattering cross section (single atom) in [barn]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density   2.70    in [g/cm^3]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weight    26.98   in [g/mol] (single atom)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multiplicity 4    in [atoms/unit cell]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Vc        66.4    volume of unit cell in [A^3]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v_sound   5100    in [m/s]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v_sound_l 6420    velocity of longitudinal sound in [m/s]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v_sound_t 3040    velocity of transversal sound in [m/s]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T_m       933.5   melting temperature in [K]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T_b       2792.2  boiling temperature in [K]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At_number 13      atomic number Z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lattice_a 4.04932 lattice parameter a in [Angs]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Format parameters: Crystallographica format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column_j  4 multiplicity 'j'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column_d  5 d-spacing 'd' in [Angs]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column_F2 7 norm of scattering factor |F|^2 in [fm^2]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column_h  1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column_k  2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column_l  3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h   k   l Mult. d-space 2Theta   F-squared</a:t>
              </a:r>
            </a:p>
            <a:p>
              <a:pPr>
                <a:defRPr spc="0" sz="800">
                  <a:solidFill>
                    <a:srgbClr val="9A403E"/>
                  </a:solidFill>
                </a:defRPr>
              </a:pPr>
              <a:r>
                <a:t>-1 -1 -1 8 2.338 24.6973 21.3</a:t>
              </a:r>
            </a:p>
            <a:p>
              <a:pPr>
                <a:defRPr spc="0" sz="800">
                  <a:solidFill>
                    <a:srgbClr val="9A403E"/>
                  </a:solidFill>
                </a:defRPr>
              </a:pPr>
              <a:r>
                <a:t>-1 -1 1 8 2.338 24.6973 21.3</a:t>
              </a:r>
            </a:p>
            <a:p>
              <a:pPr>
                <a:defRPr spc="0" sz="800">
                  <a:solidFill>
                    <a:srgbClr val="9A403E"/>
                  </a:solidFill>
                </a:defRPr>
              </a:pPr>
              <a:r>
                <a:t>…</a:t>
              </a:r>
            </a:p>
          </p:txBody>
        </p:sp>
      </p:grpSp>
      <p:sp>
        <p:nvSpPr>
          <p:cNvPr id="566" name="CustomShape 4"/>
          <p:cNvSpPr txBox="1"/>
          <p:nvPr/>
        </p:nvSpPr>
        <p:spPr>
          <a:xfrm>
            <a:off x="7216748" y="2490561"/>
            <a:ext cx="3167069" cy="2735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0" sz="1800"/>
            </a:pPr>
            <a:r>
              <a:t>Lau datafiles</a:t>
            </a:r>
          </a:p>
          <a:p>
            <a:pPr>
              <a:defRPr spc="0" sz="1800">
                <a:solidFill>
                  <a:srgbClr val="3F6797"/>
                </a:solidFill>
              </a:defRPr>
            </a:pPr>
            <a:r>
              <a:t>header</a:t>
            </a:r>
          </a:p>
          <a:p>
            <a:pPr>
              <a:defRPr spc="0" sz="1800"/>
            </a:pPr>
            <a:r>
              <a:t>+</a:t>
            </a:r>
          </a:p>
          <a:p>
            <a:pPr>
              <a:defRPr spc="0" sz="1800">
                <a:solidFill>
                  <a:srgbClr val="9A403E"/>
                </a:solidFill>
              </a:defRPr>
            </a:pPr>
            <a:r>
              <a:t>reflection list</a:t>
            </a:r>
          </a:p>
          <a:p>
            <a:pPr>
              <a:defRPr spc="0" sz="1800"/>
            </a:pPr>
          </a:p>
          <a:p>
            <a:pPr>
              <a:defRPr spc="0" sz="1800"/>
            </a:pPr>
            <a:r>
              <a:t>Can be used with Single_crystal, PowderN, Isotropic_Sqw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69" name="CustomShape 1"/>
          <p:cNvSpPr txBox="1"/>
          <p:nvPr/>
        </p:nvSpPr>
        <p:spPr>
          <a:xfrm>
            <a:off x="1615739" y="536569"/>
            <a:ext cx="5948387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Input for the PowderN</a:t>
            </a:r>
          </a:p>
        </p:txBody>
      </p:sp>
      <p:grpSp>
        <p:nvGrpSpPr>
          <p:cNvPr id="572" name="CustomShape 3"/>
          <p:cNvGrpSpPr/>
          <p:nvPr/>
        </p:nvGrpSpPr>
        <p:grpSpPr>
          <a:xfrm>
            <a:off x="1598459" y="1264743"/>
            <a:ext cx="8985347" cy="5401018"/>
            <a:chOff x="0" y="0"/>
            <a:chExt cx="8985346" cy="5401016"/>
          </a:xfrm>
        </p:grpSpPr>
        <p:sp>
          <p:nvSpPr>
            <p:cNvPr id="570" name="Rectangle"/>
            <p:cNvSpPr/>
            <p:nvPr/>
          </p:nvSpPr>
          <p:spPr>
            <a:xfrm>
              <a:off x="-1" y="0"/>
              <a:ext cx="8985348" cy="540101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pc="0" sz="700"/>
              </a:pPr>
            </a:p>
          </p:txBody>
        </p:sp>
        <p:sp>
          <p:nvSpPr>
            <p:cNvPr id="571" name="# TITLE *Corundum-Al2O3-[R3-CH] Graafsma, H.;Souhassou, M.;Harkem[1998] [corundum saphire:blue, ruby:red]…"/>
            <p:cNvSpPr/>
            <p:nvPr/>
          </p:nvSpPr>
          <p:spPr>
            <a:xfrm>
              <a:off x="-1" y="0"/>
              <a:ext cx="898534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1764" tIns="31764" rIns="31764" bIns="31764" numCol="1" anchor="t">
              <a:spAutoFit/>
            </a:bodyPr>
            <a:lstStyle/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TITLE *Corundum-Al2O3-[R3-CH] Graafsma, H.;Souhassou, M.;Harkem[1998] [corundum saphire:blue, ruby:red]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CELL 4.757000 4.757000 12.987700 90.000000 90.000000 120.000000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SPCGRP R -3 C   TRIGONAL STRUCTURE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ATOM AL 1 0.000000 0.000000 0.352110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ATOM O  1 0.306260 0.306260 0.250000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SCATTERING FACTOR  COEFFICIENTS: AL     F= 0.345 CM-12 ; O      F= 0.581 CM-12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Reference: Acta Crystallographica B (1998) 54, 193-195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Physical parameters: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sigma_coh 15.683  coherent scattering cross section for Al2O3 in [barn]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sigma_inc 0.0188  incoherent scattering cross section for Al2O3 in [barn]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sigma_abs 0.4625  absorption scattering cross section for Al2O3 in [barn]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density   4.05    in [g/cm^3]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weight    101.96  in [g/mol] for Al2O3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multiplicity 6    in [Al2O3/unit cell]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Vc        254.52  volume of unit cell in [A^3]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T_m       2273    melting temperature in [K]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T_b       3773    boiling temperature in [K]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lattice_a 4.757   lattice parameter a in [Angs]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lattice_c 12.9877 lattice parameter c in [Angs]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lattice_cc 120    lattice angle gamma in [deg]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Format parameters: Lazy format &lt;http://icsd.ill.fr&gt;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column_j 17 multiplicity 'j'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column_d 6  d-spacing 'd' in [Angs]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column_F 13 norm of scattering factor |F| in [barn]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column_h 1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column_k 2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column_l 3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defRPr spc="0" sz="700">
                  <a:solidFill>
                    <a:srgbClr val="9A403E"/>
                  </a:solidFill>
                </a:defRPr>
              </a:pPr>
              <a:r>
                <a:t># H  K   L  THETA  2THETA D VALUE  1/D**2 SIN2*1000  H  K   L INTENSITY 	/F(HKL)/       A(HKL)	   B(HKL) PHA.ANG. MULT   LPG</a:t>
              </a:r>
            </a:p>
            <a:p>
              <a:pPr>
                <a:defRPr spc="0" sz="700">
                  <a:solidFill>
                    <a:srgbClr val="9A403E"/>
                  </a:solidFill>
                </a:defRPr>
              </a:pPr>
              <a:r>
                <a:t>  1  0   1   6.35  12.71   4.5175  0.0490    12.25   1  0   1	  367.0 	     4.1	-4.08	      0.00  180.00  6  82.14</a:t>
              </a:r>
            </a:p>
            <a:p>
              <a:pPr>
                <a:defRPr spc="0" sz="700">
                  <a:solidFill>
                    <a:srgbClr val="9A403E"/>
                  </a:solidFill>
                </a:defRPr>
              </a:pPr>
              <a:r>
                <a:t>  0  0   3   7.10  14.20   4.0467  0.0611    15.27   0  0   3	  110.0 	     4.3	 4.32	      0.00    0.00  2  66.01</a:t>
              </a:r>
            </a:p>
            <a:p>
              <a:pPr>
                <a:defRPr spc="0" sz="700">
                  <a:solidFill>
                    <a:srgbClr val="9A403E"/>
                  </a:solidFill>
                </a:defRPr>
              </a:pPr>
              <a:r>
                <a:t>  0  1   2   7.57  15.13   3.7972  0.0694    17.34   0  1   2	   10.9 	     0.8	 0.84	      0.00    0.00  6  58.18</a:t>
              </a:r>
            </a:p>
            <a:p>
              <a:pPr>
                <a:defRPr spc="0" sz="700">
                  <a:solidFill>
                    <a:srgbClr val="9A403E"/>
                  </a:solidFill>
                </a:defRPr>
              </a:pPr>
              <a:r>
                <a:t>…</a:t>
              </a:r>
            </a:p>
          </p:txBody>
        </p:sp>
      </p:grpSp>
      <p:sp>
        <p:nvSpPr>
          <p:cNvPr id="573" name="CustomShape 4"/>
          <p:cNvSpPr txBox="1"/>
          <p:nvPr/>
        </p:nvSpPr>
        <p:spPr>
          <a:xfrm>
            <a:off x="7074441" y="3408988"/>
            <a:ext cx="3167069" cy="246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0" sz="1800"/>
            </a:pPr>
            <a:r>
              <a:t>Laz + Lau datafiles</a:t>
            </a:r>
          </a:p>
          <a:p>
            <a:pPr>
              <a:defRPr spc="0" sz="1800">
                <a:solidFill>
                  <a:srgbClr val="3F6797"/>
                </a:solidFill>
              </a:defRPr>
            </a:pPr>
            <a:r>
              <a:t>header</a:t>
            </a:r>
          </a:p>
          <a:p>
            <a:pPr>
              <a:defRPr spc="0" sz="1800"/>
            </a:pPr>
            <a:r>
              <a:t>+</a:t>
            </a:r>
          </a:p>
          <a:p>
            <a:pPr>
              <a:defRPr spc="0" sz="1800">
                <a:solidFill>
                  <a:srgbClr val="9A403E"/>
                </a:solidFill>
              </a:defRPr>
            </a:pPr>
            <a:r>
              <a:t>reflection list</a:t>
            </a:r>
          </a:p>
          <a:p>
            <a:pPr>
              <a:defRPr spc="0" sz="1800"/>
            </a:pPr>
          </a:p>
          <a:p>
            <a:pPr>
              <a:defRPr spc="0" sz="1800"/>
            </a:pPr>
            <a:r>
              <a:t>Can be used with PowderN, Isotropic_Sqw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76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What’s already there?</a:t>
            </a:r>
          </a:p>
        </p:txBody>
      </p:sp>
      <p:sp>
        <p:nvSpPr>
          <p:cNvPr id="577" name="TextShape 4"/>
          <p:cNvSpPr txBox="1"/>
          <p:nvPr/>
        </p:nvSpPr>
        <p:spPr>
          <a:xfrm>
            <a:off x="1711287" y="1240093"/>
            <a:ext cx="2452745" cy="285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764" tIns="31764" rIns="31764" bIns="31764">
            <a:spAutoFit/>
          </a:bodyPr>
          <a:lstStyle>
            <a:lvl1pPr>
              <a:defRPr spc="0" u="sng"/>
            </a:lvl1pPr>
          </a:lstStyle>
          <a:p>
            <a:pPr/>
            <a:r>
              <a:t>Single Crystals</a:t>
            </a:r>
          </a:p>
        </p:txBody>
      </p:sp>
      <p:sp>
        <p:nvSpPr>
          <p:cNvPr id="578" name="TextShape 5"/>
          <p:cNvSpPr txBox="1"/>
          <p:nvPr/>
        </p:nvSpPr>
        <p:spPr>
          <a:xfrm>
            <a:off x="6076693" y="1240093"/>
            <a:ext cx="2452745" cy="285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764" tIns="31764" rIns="31764" bIns="31764">
            <a:spAutoFit/>
          </a:bodyPr>
          <a:lstStyle>
            <a:lvl1pPr>
              <a:defRPr spc="0" u="sng"/>
            </a:lvl1pPr>
          </a:lstStyle>
          <a:p>
            <a:pPr/>
            <a:r>
              <a:t>Powders</a:t>
            </a:r>
          </a:p>
        </p:txBody>
      </p:sp>
      <p:sp>
        <p:nvSpPr>
          <p:cNvPr id="579" name="Ag.laz…"/>
          <p:cNvSpPr txBox="1"/>
          <p:nvPr/>
        </p:nvSpPr>
        <p:spPr>
          <a:xfrm>
            <a:off x="7150568" y="334711"/>
            <a:ext cx="3497479" cy="605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Ag.laz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Al.laz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Al2O3_sapphire.laz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Au.laz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B4C.laz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Be.laz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BeO.laz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Bi.laz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C_diamond.laz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C_graphite.laz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Cd.laz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Cr.laz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Cs.laz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Cu.laz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Cu2MnAl.laz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Fe.laz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Fe_Gamma.laz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Ga.laz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Gd.laz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Ge.laz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H2O_ice_1h.laz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He4_hcp.laz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Hg.laz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I2.laz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K.laz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Li.laz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LiF.laz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Mo.laz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Na2Ca3Al2F14.laz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Nb.laz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Ni.laz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Pb.laz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Pd.laz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Pt.laz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Rb.laz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Se_alpha.laz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Se_beta.laz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Si.laz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SiO2_quartza.laz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SiO2_quartzb.laz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Sn_alpha.laz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Sn_beta.laz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Ti.laz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Tl.laz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UO2.laz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V.laz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Y2O3.laz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Y3Fe5O12_YIG.laz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Zn.laz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Zr.laz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duplex.laz</a:t>
            </a:r>
          </a:p>
        </p:txBody>
      </p:sp>
      <p:sp>
        <p:nvSpPr>
          <p:cNvPr id="580" name="Al.lau…"/>
          <p:cNvSpPr txBox="1"/>
          <p:nvPr/>
        </p:nvSpPr>
        <p:spPr>
          <a:xfrm>
            <a:off x="1724522" y="1809637"/>
            <a:ext cx="3497479" cy="358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Al.lau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Al2O3_sapphire.lau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B4C.lau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BCC_fake.lau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BeO.lau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C60.lau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C_diamond.lau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C_graphite.lau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CaF2.lau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Ge.lau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In.lau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PPase_D_P1.lau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Rubredoxin.lau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SiO2_cristobalite.lau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SiO2_quartza.lau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SiO2_quartzb.lau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TiO2_rutile.lau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YBaCuO.lau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adrenaline.lau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aspirin.lau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leucine.lau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3" name="CustomShape 1"/>
          <p:cNvSpPr txBox="1"/>
          <p:nvPr/>
        </p:nvSpPr>
        <p:spPr>
          <a:xfrm>
            <a:off x="1615739" y="536569"/>
            <a:ext cx="5948387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Where to get these files…</a:t>
            </a:r>
          </a:p>
        </p:txBody>
      </p:sp>
      <p:sp>
        <p:nvSpPr>
          <p:cNvPr id="584" name="CustomShape 2"/>
          <p:cNvSpPr txBox="1"/>
          <p:nvPr/>
        </p:nvSpPr>
        <p:spPr>
          <a:xfrm>
            <a:off x="1816894" y="1293838"/>
            <a:ext cx="8139389" cy="5244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51200" indent="-151200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$MCSTAS/data</a:t>
            </a:r>
          </a:p>
          <a:p>
            <a:pPr lvl="1" marL="367199" indent="-151200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Windows: c:\mcstas-2.5\lib\data</a:t>
            </a:r>
          </a:p>
          <a:p>
            <a:pPr lvl="1" marL="367199" indent="-151200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Linux: /usr/(local)/share/mcstas/2.5/data</a:t>
            </a:r>
          </a:p>
          <a:p>
            <a:pPr lvl="1" marL="367199" indent="-151200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OS X: /Applications/McStas-2.5/Contents/Resources/mcstas/2.5/data</a:t>
            </a:r>
          </a:p>
          <a:p>
            <a:pPr>
              <a:defRPr spc="0" sz="1900"/>
            </a:pPr>
          </a:p>
          <a:p>
            <a:pPr marL="151200" indent="-151200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- Or make your own via</a:t>
            </a:r>
          </a:p>
          <a:p>
            <a:pPr lvl="1" marL="367199" indent="-151200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Finding a CIF file for the given structure</a:t>
            </a:r>
          </a:p>
          <a:p>
            <a:pPr lvl="2" marL="583199" indent="-151199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e.g. from </a:t>
            </a:r>
            <a:br/>
            <a:r>
              <a:t>ICSD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 invalidUrl="" action="" tgtFrame="" tooltip="" history="1" highlightClick="0" endSnd="0"/>
              </a:rPr>
              <a:t>http://icsd.fiz-karlsruhe.de</a:t>
            </a:r>
            <a:r>
              <a:t> or </a:t>
            </a:r>
            <a:br/>
            <a:r>
              <a:t>COD &lt;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 invalidUrl="" action="" tgtFrame="" tooltip="" history="1" highlightClick="0" endSnd="0"/>
              </a:rPr>
              <a:t>http://crystallography.net</a:t>
            </a:r>
            <a:r>
              <a:t>&gt;</a:t>
            </a:r>
          </a:p>
          <a:p>
            <a:pPr lvl="2" marL="583199" indent="-151199">
              <a:buClr>
                <a:srgbClr val="000000"/>
              </a:buClr>
              <a:buSzPct val="45000"/>
              <a:buFont typeface="Helvetica"/>
              <a:buChar char="l"/>
              <a:defRPr spc="0" sz="1900" u="sng">
                <a:solidFill>
                  <a:srgbClr val="0000FF"/>
                </a:solidFill>
              </a:defRPr>
            </a:pPr>
            <a:r>
              <a:t>Build one using VESTA</a:t>
            </a:r>
          </a:p>
          <a:p>
            <a:pPr lvl="2" marL="583199" indent="-151199">
              <a:buClr>
                <a:srgbClr val="000000"/>
              </a:buClr>
              <a:buSzPct val="45000"/>
              <a:buFont typeface="Helvetica"/>
              <a:buChar char="l"/>
              <a:defRPr spc="0" sz="1900" u="sng">
                <a:solidFill>
                  <a:srgbClr val="0000FF"/>
                </a:solidFill>
              </a:defRPr>
            </a:pPr>
          </a:p>
          <a:p>
            <a:pPr lvl="1" marL="367199" indent="-151200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Process it using</a:t>
            </a:r>
          </a:p>
          <a:p>
            <a:pPr lvl="2" marL="583199" indent="-151199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cif2hkl which is available in your  McStas installation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7" name="TextShape 1"/>
          <p:cNvSpPr txBox="1"/>
          <p:nvPr/>
        </p:nvSpPr>
        <p:spPr>
          <a:xfrm>
            <a:off x="1976982" y="698206"/>
            <a:ext cx="688568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pc="0" sz="3200">
                <a:solidFill>
                  <a:srgbClr val="6666FF"/>
                </a:solidFill>
                <a:latin typeface="Purisa"/>
                <a:ea typeface="Purisa"/>
                <a:cs typeface="Purisa"/>
                <a:sym typeface="Purisa"/>
              </a:defRPr>
            </a:lvl1pPr>
          </a:lstStyle>
          <a:p>
            <a:pPr/>
            <a:r>
              <a:t>McStas: structure: powder</a:t>
            </a:r>
          </a:p>
        </p:txBody>
      </p:sp>
      <p:sp>
        <p:nvSpPr>
          <p:cNvPr id="588" name="TextShape 2"/>
          <p:cNvSpPr txBox="1"/>
          <p:nvPr/>
        </p:nvSpPr>
        <p:spPr>
          <a:xfrm>
            <a:off x="1976982" y="1278792"/>
            <a:ext cx="8233086" cy="2713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431999">
              <a:spcBef>
                <a:spcPts val="1200"/>
              </a:spcBef>
              <a:buClr>
                <a:srgbClr val="000000"/>
              </a:buClr>
              <a:buSzPct val="45000"/>
              <a:buChar char="●"/>
              <a:defRPr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For powders, the pure elastic diffraction is easy to prepare: LAZ</a:t>
            </a:r>
          </a:p>
          <a:p>
            <a:pPr lvl="1" marL="822857" indent="-246857">
              <a:buClr>
                <a:srgbClr val="000000"/>
              </a:buClr>
              <a:buSzPct val="75000"/>
              <a:buFont typeface="Symbol"/>
              <a:buChar char="-"/>
              <a:defRPr spc="0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PowderN</a:t>
            </a:r>
          </a:p>
          <a:p>
            <a:pPr lvl="1" marL="822857" indent="-246857">
              <a:buClr>
                <a:srgbClr val="000000"/>
              </a:buClr>
              <a:buSzPct val="75000"/>
              <a:buFont typeface="Symbol"/>
              <a:buChar char="-"/>
              <a:defRPr spc="0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Single_crystal(powder=1, ...)</a:t>
            </a:r>
          </a:p>
          <a:p>
            <a:pPr lvl="1" marL="822857" indent="-246857">
              <a:buClr>
                <a:srgbClr val="000000"/>
              </a:buClr>
              <a:buSzPct val="75000"/>
              <a:buFont typeface="Symbol"/>
              <a:buChar char="-"/>
              <a:defRPr spc="0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Isotropic_Sqw</a:t>
            </a:r>
          </a:p>
        </p:txBody>
      </p:sp>
      <p:sp>
        <p:nvSpPr>
          <p:cNvPr id="589" name="CustomShape 3"/>
          <p:cNvSpPr/>
          <p:nvPr/>
        </p:nvSpPr>
        <p:spPr>
          <a:xfrm>
            <a:off x="4781907" y="4245411"/>
            <a:ext cx="1969658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Off val="2245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0"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Terminal:</a:t>
            </a:r>
          </a:p>
          <a:p>
            <a:pPr>
              <a:defRPr spc="0" sz="1400">
                <a:latin typeface="Courier 10 Pitch"/>
                <a:ea typeface="Courier 10 Pitch"/>
                <a:cs typeface="Courier 10 Pitch"/>
                <a:sym typeface="Courier 10 Pitch"/>
              </a:defRPr>
            </a:pPr>
            <a:r>
              <a:t>cif2hkl --</a:t>
            </a:r>
            <a:r>
              <a:rPr b="1"/>
              <a:t>powder</a:t>
            </a:r>
            <a:r>
              <a:t> file.cif</a:t>
            </a:r>
          </a:p>
        </p:txBody>
      </p:sp>
      <p:sp>
        <p:nvSpPr>
          <p:cNvPr id="590" name="TextShape 4"/>
          <p:cNvSpPr txBox="1"/>
          <p:nvPr/>
        </p:nvSpPr>
        <p:spPr>
          <a:xfrm>
            <a:off x="1943983" y="4211128"/>
            <a:ext cx="1133402" cy="59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0"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CIF file</a:t>
            </a:r>
          </a:p>
          <a:p>
            <a:pPr>
              <a:defRPr spc="0"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FullProf/ShelX</a:t>
            </a:r>
          </a:p>
        </p:txBody>
      </p:sp>
      <p:sp>
        <p:nvSpPr>
          <p:cNvPr id="591" name="TextShape 5"/>
          <p:cNvSpPr txBox="1"/>
          <p:nvPr/>
        </p:nvSpPr>
        <p:spPr>
          <a:xfrm>
            <a:off x="7203892" y="4211128"/>
            <a:ext cx="1901853" cy="281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2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McStas Laz file</a:t>
            </a:r>
          </a:p>
        </p:txBody>
      </p:sp>
      <p:cxnSp>
        <p:nvCxnSpPr>
          <p:cNvPr id="592" name="Line 6"/>
          <p:cNvCxnSpPr>
            <a:stCxn id="590" idx="0"/>
            <a:endCxn id="589" idx="0"/>
          </p:cNvCxnSpPr>
          <p:nvPr/>
        </p:nvCxnSpPr>
        <p:spPr>
          <a:xfrm>
            <a:off x="2510684" y="4510151"/>
            <a:ext cx="3256053" cy="50221"/>
          </a:xfrm>
          <a:prstGeom prst="straightConnector1">
            <a:avLst/>
          </a:prstGeom>
          <a:ln w="3175">
            <a:solidFill>
              <a:srgbClr val="000000"/>
            </a:solidFill>
            <a:tailEnd type="triangle"/>
          </a:ln>
        </p:spPr>
      </p:cxnSp>
      <p:cxnSp>
        <p:nvCxnSpPr>
          <p:cNvPr id="593" name="Line 7"/>
          <p:cNvCxnSpPr>
            <a:stCxn id="589" idx="0"/>
            <a:endCxn id="591" idx="0"/>
          </p:cNvCxnSpPr>
          <p:nvPr/>
        </p:nvCxnSpPr>
        <p:spPr>
          <a:xfrm flipV="1">
            <a:off x="5766736" y="4351783"/>
            <a:ext cx="2388083" cy="208589"/>
          </a:xfrm>
          <a:prstGeom prst="straightConnector1">
            <a:avLst/>
          </a:prstGeom>
          <a:ln w="3175">
            <a:solidFill>
              <a:srgbClr val="000000"/>
            </a:solidFill>
            <a:tailEnd type="triangle"/>
          </a:ln>
        </p:spPr>
      </p:cxnSp>
      <p:pic>
        <p:nvPicPr>
          <p:cNvPr id="594" name="image15.png" descr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71478" y="1852517"/>
            <a:ext cx="2728462" cy="18521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97" name="TextShape 1"/>
          <p:cNvSpPr txBox="1"/>
          <p:nvPr/>
        </p:nvSpPr>
        <p:spPr>
          <a:xfrm>
            <a:off x="1976982" y="698206"/>
            <a:ext cx="688568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pc="0" sz="3200">
                <a:solidFill>
                  <a:srgbClr val="6666FF"/>
                </a:solidFill>
                <a:latin typeface="Purisa"/>
                <a:ea typeface="Purisa"/>
                <a:cs typeface="Purisa"/>
                <a:sym typeface="Purisa"/>
              </a:defRPr>
            </a:lvl1pPr>
          </a:lstStyle>
          <a:p>
            <a:pPr/>
            <a:r>
              <a:t>McStas: structure: SX</a:t>
            </a:r>
          </a:p>
        </p:txBody>
      </p:sp>
      <p:sp>
        <p:nvSpPr>
          <p:cNvPr id="598" name="TextShape 2"/>
          <p:cNvSpPr txBox="1"/>
          <p:nvPr/>
        </p:nvSpPr>
        <p:spPr>
          <a:xfrm>
            <a:off x="1976982" y="1278792"/>
            <a:ext cx="8233086" cy="2243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431999">
              <a:spcBef>
                <a:spcPts val="1200"/>
              </a:spcBef>
              <a:buClr>
                <a:srgbClr val="000000"/>
              </a:buClr>
              <a:buSzPct val="45000"/>
              <a:buChar char="●"/>
              <a:defRPr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For single crystals, the pure elastic diffraction is easy to prepare: LAU</a:t>
            </a:r>
          </a:p>
          <a:p>
            <a:pPr lvl="1" marL="822857" indent="-246857">
              <a:buClr>
                <a:srgbClr val="000000"/>
              </a:buClr>
              <a:buSzPct val="75000"/>
              <a:buFont typeface="Symbol"/>
              <a:buChar char="-"/>
              <a:defRPr spc="0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PowderN</a:t>
            </a:r>
          </a:p>
          <a:p>
            <a:pPr lvl="1" marL="822857" indent="-246857">
              <a:buClr>
                <a:srgbClr val="000000"/>
              </a:buClr>
              <a:buSzPct val="75000"/>
              <a:buFont typeface="Symbol"/>
              <a:buChar char="-"/>
              <a:defRPr spc="0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Single_crystal</a:t>
            </a:r>
          </a:p>
          <a:p>
            <a:pPr lvl="1" marL="822857" indent="-246857">
              <a:buClr>
                <a:srgbClr val="000000"/>
              </a:buClr>
              <a:buSzPct val="75000"/>
              <a:buFont typeface="Symbol"/>
              <a:buChar char="-"/>
              <a:defRPr spc="0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Isotropic_Sqw</a:t>
            </a:r>
          </a:p>
        </p:txBody>
      </p:sp>
      <p:sp>
        <p:nvSpPr>
          <p:cNvPr id="599" name="CustomShape 3"/>
          <p:cNvSpPr/>
          <p:nvPr/>
        </p:nvSpPr>
        <p:spPr>
          <a:xfrm>
            <a:off x="4822568" y="4195191"/>
            <a:ext cx="1270001" cy="1270001"/>
          </a:xfrm>
          <a:prstGeom prst="line">
            <a:avLst/>
          </a:prstGeom>
          <a:solidFill>
            <a:schemeClr val="accent2">
              <a:lumOff val="2245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pc="0"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Terminal:</a:t>
            </a:r>
          </a:p>
          <a:p>
            <a:pPr>
              <a:defRPr spc="0" sz="1400">
                <a:latin typeface="Courier 10 Pitch"/>
                <a:ea typeface="Courier 10 Pitch"/>
                <a:cs typeface="Courier 10 Pitch"/>
                <a:sym typeface="Courier 10 Pitch"/>
              </a:defRPr>
            </a:pPr>
            <a:r>
              <a:t>cif2hkl --</a:t>
            </a:r>
            <a:r>
              <a:rPr b="1"/>
              <a:t>xtal</a:t>
            </a:r>
            <a:r>
              <a:t> file.cif</a:t>
            </a:r>
          </a:p>
        </p:txBody>
      </p:sp>
      <p:sp>
        <p:nvSpPr>
          <p:cNvPr id="600" name="TextShape 4"/>
          <p:cNvSpPr txBox="1"/>
          <p:nvPr/>
        </p:nvSpPr>
        <p:spPr>
          <a:xfrm>
            <a:off x="1943983" y="4211128"/>
            <a:ext cx="1133402" cy="59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0"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CIF file</a:t>
            </a:r>
          </a:p>
          <a:p>
            <a:pPr>
              <a:defRPr spc="0"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FullProf/ShelX</a:t>
            </a:r>
          </a:p>
        </p:txBody>
      </p:sp>
      <p:sp>
        <p:nvSpPr>
          <p:cNvPr id="601" name="TextShape 5"/>
          <p:cNvSpPr txBox="1"/>
          <p:nvPr/>
        </p:nvSpPr>
        <p:spPr>
          <a:xfrm>
            <a:off x="7203892" y="4211128"/>
            <a:ext cx="1901853" cy="281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2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McStas Lau file</a:t>
            </a:r>
          </a:p>
        </p:txBody>
      </p:sp>
      <p:cxnSp>
        <p:nvCxnSpPr>
          <p:cNvPr id="602" name="Line 6"/>
          <p:cNvCxnSpPr>
            <a:stCxn id="600" idx="0"/>
            <a:endCxn id="599" idx="0"/>
          </p:cNvCxnSpPr>
          <p:nvPr/>
        </p:nvCxnSpPr>
        <p:spPr>
          <a:xfrm flipV="1">
            <a:off x="2510684" y="4510151"/>
            <a:ext cx="3057979" cy="1"/>
          </a:xfrm>
          <a:prstGeom prst="straightConnector1">
            <a:avLst/>
          </a:prstGeom>
          <a:ln w="3175">
            <a:solidFill>
              <a:srgbClr val="000000"/>
            </a:solidFill>
            <a:tailEnd type="triangle"/>
          </a:ln>
        </p:spPr>
      </p:cxnSp>
      <p:cxnSp>
        <p:nvCxnSpPr>
          <p:cNvPr id="603" name="Line 7"/>
          <p:cNvCxnSpPr>
            <a:stCxn id="599" idx="0"/>
            <a:endCxn id="601" idx="0"/>
          </p:cNvCxnSpPr>
          <p:nvPr/>
        </p:nvCxnSpPr>
        <p:spPr>
          <a:xfrm flipV="1">
            <a:off x="5568662" y="4351783"/>
            <a:ext cx="2586157" cy="158369"/>
          </a:xfrm>
          <a:prstGeom prst="straightConnector1">
            <a:avLst/>
          </a:prstGeom>
          <a:ln w="3175">
            <a:solidFill>
              <a:srgbClr val="000000"/>
            </a:solidFill>
            <a:tailEnd type="triangle"/>
          </a:ln>
        </p:spPr>
      </p:cxnSp>
      <p:pic>
        <p:nvPicPr>
          <p:cNvPr id="604" name="image16.png" descr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54906" y="1939752"/>
            <a:ext cx="1719869" cy="20828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Add a slide on elastic scattering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 a slide on elastic scattering…</a:t>
            </a:r>
          </a:p>
        </p:txBody>
      </p:sp>
      <p:sp>
        <p:nvSpPr>
          <p:cNvPr id="3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7" name="TextShape 1"/>
          <p:cNvSpPr txBox="1"/>
          <p:nvPr/>
        </p:nvSpPr>
        <p:spPr>
          <a:xfrm>
            <a:off x="1752850" y="1350018"/>
            <a:ext cx="7179733" cy="713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McStas uses a number of input data formats, all text based. </a:t>
            </a:r>
          </a:p>
          <a:p>
            <a:pPr>
              <a:buClr>
                <a:srgbClr val="000000"/>
              </a:buClr>
              <a:buSzPct val="45000"/>
              <a:buChar char="●"/>
              <a:defRPr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Lau</a:t>
            </a:r>
            <a:r>
              <a:rPr b="0"/>
              <a:t> (Single_crystal, PowderN, Isotropic_Sqw)</a:t>
            </a:r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Laz</a:t>
            </a:r>
            <a:r>
              <a:rPr b="0"/>
              <a:t> (PowderN, Isotropic_Sqw)</a:t>
            </a:r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Sqw</a:t>
            </a:r>
            <a:r>
              <a:rPr b="0"/>
              <a:t> (Isotropic_Sqw)</a:t>
            </a:r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qSq</a:t>
            </a:r>
            <a:r>
              <a:rPr b="0"/>
              <a:t> (Isotropic_Sqw) – mostly for liquids</a:t>
            </a:r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nxs</a:t>
            </a:r>
            <a:r>
              <a:rPr b="0"/>
              <a:t> (Sample_nxs) – this is </a:t>
            </a:r>
            <a:r>
              <a:rPr i="1"/>
              <a:t>not</a:t>
            </a:r>
            <a:r>
              <a:rPr b="0"/>
              <a:t> a NeXus/HDF</a:t>
            </a:r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PDB</a:t>
            </a:r>
            <a:r>
              <a:rPr b="0"/>
              <a:t> (SANSPDB)</a:t>
            </a:r>
            <a:endParaRPr b="0"/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ncmat</a:t>
            </a:r>
            <a:r>
              <a:rPr b="0"/>
              <a:t> (NCrystal) </a:t>
            </a:r>
          </a:p>
          <a:p>
            <a:pPr>
              <a:defRPr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question is how to generate these files…</a:t>
            </a:r>
          </a:p>
          <a:p>
            <a:pPr>
              <a:defRPr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i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By hand ?</a:t>
            </a:r>
          </a:p>
        </p:txBody>
      </p:sp>
      <p:sp>
        <p:nvSpPr>
          <p:cNvPr id="608" name="TextShape 2"/>
          <p:cNvSpPr txBox="1"/>
          <p:nvPr/>
        </p:nvSpPr>
        <p:spPr>
          <a:xfrm>
            <a:off x="1827343" y="165975"/>
            <a:ext cx="691574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200">
                <a:solidFill>
                  <a:srgbClr val="3333FF"/>
                </a:solidFill>
                <a:latin typeface="Purisa"/>
                <a:ea typeface="Purisa"/>
                <a:cs typeface="Purisa"/>
                <a:sym typeface="Purisa"/>
              </a:defRPr>
            </a:lvl1pPr>
          </a:lstStyle>
          <a:p>
            <a:pPr/>
            <a:r>
              <a:t>McStas Data formats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1" name="CustomShape 1"/>
          <p:cNvSpPr txBox="1"/>
          <p:nvPr/>
        </p:nvSpPr>
        <p:spPr>
          <a:xfrm>
            <a:off x="1615739" y="536569"/>
            <a:ext cx="5948387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OFF/PLY any geometry</a:t>
            </a:r>
          </a:p>
        </p:txBody>
      </p:sp>
      <p:sp>
        <p:nvSpPr>
          <p:cNvPr id="612" name="CustomShape 2"/>
          <p:cNvSpPr txBox="1"/>
          <p:nvPr/>
        </p:nvSpPr>
        <p:spPr>
          <a:xfrm>
            <a:off x="1704680" y="1290917"/>
            <a:ext cx="8139389" cy="1050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0" sz="1400"/>
            </a:pPr>
            <a:r>
              <a:t>An additional complex geometry enables to use any point set to describe the material volume (</a:t>
            </a:r>
            <a:r>
              <a:rPr i="1"/>
              <a:t>geomview </a:t>
            </a:r>
            <a:r>
              <a:t>OFF file). </a:t>
            </a:r>
          </a:p>
          <a:p>
            <a:pPr>
              <a:defRPr spc="0" sz="1400"/>
            </a:pPr>
          </a:p>
        </p:txBody>
      </p:sp>
      <p:pic>
        <p:nvPicPr>
          <p:cNvPr id="613" name="image148.png" descr="image1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46619" y="2472362"/>
            <a:ext cx="2967333" cy="3743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614" name="image149.png" descr="image14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59695" y="4211615"/>
            <a:ext cx="2073347" cy="2323653"/>
          </a:xfrm>
          <a:prstGeom prst="rect">
            <a:avLst/>
          </a:prstGeom>
          <a:ln w="12700">
            <a:miter lim="400000"/>
          </a:ln>
        </p:spPr>
      </p:pic>
      <p:pic>
        <p:nvPicPr>
          <p:cNvPr id="615" name="image150.png" descr="image15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71397" y="3444347"/>
            <a:ext cx="2490100" cy="2633422"/>
          </a:xfrm>
          <a:prstGeom prst="rect">
            <a:avLst/>
          </a:prstGeom>
          <a:ln w="12700">
            <a:miter lim="400000"/>
          </a:ln>
        </p:spPr>
      </p:pic>
      <p:sp>
        <p:nvSpPr>
          <p:cNvPr id="616" name="Rectangle"/>
          <p:cNvSpPr/>
          <p:nvPr/>
        </p:nvSpPr>
        <p:spPr>
          <a:xfrm>
            <a:off x="2374955" y="2322035"/>
            <a:ext cx="2145975" cy="94731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17" name="Line"/>
          <p:cNvSpPr/>
          <p:nvPr/>
        </p:nvSpPr>
        <p:spPr>
          <a:xfrm flipV="1">
            <a:off x="2369039" y="2081788"/>
            <a:ext cx="244825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18" name="Line"/>
          <p:cNvSpPr/>
          <p:nvPr/>
        </p:nvSpPr>
        <p:spPr>
          <a:xfrm flipV="1">
            <a:off x="4520761" y="3015312"/>
            <a:ext cx="244825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19" name="Line"/>
          <p:cNvSpPr/>
          <p:nvPr/>
        </p:nvSpPr>
        <p:spPr>
          <a:xfrm flipV="1">
            <a:off x="4520761" y="2081788"/>
            <a:ext cx="244825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20" name="Line"/>
          <p:cNvSpPr/>
          <p:nvPr/>
        </p:nvSpPr>
        <p:spPr>
          <a:xfrm flipV="1">
            <a:off x="4752846" y="2104455"/>
            <a:ext cx="1" cy="91697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21" name="Line"/>
          <p:cNvSpPr/>
          <p:nvPr/>
        </p:nvSpPr>
        <p:spPr>
          <a:xfrm flipH="1" flipV="1">
            <a:off x="2594858" y="2086185"/>
            <a:ext cx="2171375" cy="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22" name="Oval"/>
          <p:cNvSpPr/>
          <p:nvPr/>
        </p:nvSpPr>
        <p:spPr>
          <a:xfrm>
            <a:off x="5019028" y="2089284"/>
            <a:ext cx="987675" cy="94731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29" name="Connection Line"/>
          <p:cNvSpPr/>
          <p:nvPr/>
        </p:nvSpPr>
        <p:spPr>
          <a:xfrm>
            <a:off x="5015767" y="2614440"/>
            <a:ext cx="992567" cy="143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31" fill="norm" stroke="1" extrusionOk="0">
                <a:moveTo>
                  <a:pt x="0" y="2727"/>
                </a:moveTo>
                <a:cubicBezTo>
                  <a:pt x="6228" y="21600"/>
                  <a:pt x="13428" y="20691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</a:ln>
        </p:spPr>
        <p:txBody>
          <a:bodyPr/>
          <a:lstStyle/>
          <a:p>
            <a:pPr/>
          </a:p>
        </p:txBody>
      </p:sp>
      <p:sp>
        <p:nvSpPr>
          <p:cNvPr id="624" name="Oval"/>
          <p:cNvSpPr/>
          <p:nvPr/>
        </p:nvSpPr>
        <p:spPr>
          <a:xfrm>
            <a:off x="6425364" y="3050807"/>
            <a:ext cx="1004555" cy="317069"/>
          </a:xfrm>
          <a:prstGeom prst="ellips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25" name="Oval"/>
          <p:cNvSpPr/>
          <p:nvPr/>
        </p:nvSpPr>
        <p:spPr>
          <a:xfrm>
            <a:off x="6425364" y="1633212"/>
            <a:ext cx="1004555" cy="317070"/>
          </a:xfrm>
          <a:prstGeom prst="ellips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26" name="Line"/>
          <p:cNvSpPr/>
          <p:nvPr/>
        </p:nvSpPr>
        <p:spPr>
          <a:xfrm flipV="1">
            <a:off x="6422603" y="1816971"/>
            <a:ext cx="1" cy="1408658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27" name="Line"/>
          <p:cNvSpPr/>
          <p:nvPr/>
        </p:nvSpPr>
        <p:spPr>
          <a:xfrm flipV="1">
            <a:off x="7434874" y="1821773"/>
            <a:ext cx="1" cy="1408657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28" name="Rectangle"/>
          <p:cNvSpPr/>
          <p:nvPr/>
        </p:nvSpPr>
        <p:spPr>
          <a:xfrm>
            <a:off x="6438665" y="2730739"/>
            <a:ext cx="977952" cy="46200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9" name="CustomShape 1"/>
          <p:cNvSpPr txBox="1"/>
          <p:nvPr/>
        </p:nvSpPr>
        <p:spPr>
          <a:xfrm>
            <a:off x="1517904" y="1182917"/>
            <a:ext cx="2233187" cy="312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830" tIns="35830" rIns="35830" bIns="35830">
            <a:spAutoFit/>
          </a:bodyPr>
          <a:lstStyle>
            <a:lvl1pPr>
              <a:defRPr b="1" i="1" spc="0" u="sng">
                <a:solidFill>
                  <a:srgbClr val="00A3D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Incoherent.comp</a:t>
            </a:r>
          </a:p>
        </p:txBody>
      </p:sp>
      <p:sp>
        <p:nvSpPr>
          <p:cNvPr id="310" name="CustomShape 2"/>
          <p:cNvSpPr/>
          <p:nvPr/>
        </p:nvSpPr>
        <p:spPr>
          <a:xfrm>
            <a:off x="7082826" y="1105467"/>
            <a:ext cx="4940759" cy="312962"/>
          </a:xfrm>
          <a:prstGeom prst="rect">
            <a:avLst/>
          </a:prstGeom>
          <a:solidFill>
            <a:srgbClr val="00F900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 anchor="ctr">
            <a:spAutoFit/>
          </a:bodyPr>
          <a:lstStyle>
            <a:lvl1pPr>
              <a:defRPr spc="0">
                <a:solidFill>
                  <a:srgbClr val="44444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An incoherent scatterer with various sample shape options</a:t>
            </a:r>
          </a:p>
        </p:txBody>
      </p:sp>
      <p:sp>
        <p:nvSpPr>
          <p:cNvPr id="311" name="CustomShape 3"/>
          <p:cNvSpPr txBox="1"/>
          <p:nvPr/>
        </p:nvSpPr>
        <p:spPr>
          <a:xfrm>
            <a:off x="3859343" y="6722047"/>
            <a:ext cx="1459639" cy="211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>
            <a:spAutoFit/>
          </a:bodyPr>
          <a:lstStyle>
            <a:lvl1pPr>
              <a:defRPr b="1" spc="0" sz="1000">
                <a:solidFill>
                  <a:srgbClr val="D95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Samples - Incoherent</a:t>
            </a:r>
          </a:p>
        </p:txBody>
      </p:sp>
      <p:pic>
        <p:nvPicPr>
          <p:cNvPr id="312" name="Screen Shot 2016-02-08 at 4.17.30 PM.png" descr="Screen Shot 2016-02-08 at 4.17.3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49" y="1473119"/>
            <a:ext cx="9034138" cy="4475267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TextShape 4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Incoherent Sample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6" name="CustomShape 1"/>
          <p:cNvSpPr txBox="1"/>
          <p:nvPr/>
        </p:nvSpPr>
        <p:spPr>
          <a:xfrm>
            <a:off x="1517904" y="1182917"/>
            <a:ext cx="2233187" cy="312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830" tIns="35830" rIns="35830" bIns="35830">
            <a:spAutoFit/>
          </a:bodyPr>
          <a:lstStyle>
            <a:lvl1pPr>
              <a:defRPr b="1" i="1" spc="0" u="sng">
                <a:solidFill>
                  <a:srgbClr val="00A3D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Incoherent.comp</a:t>
            </a:r>
          </a:p>
        </p:txBody>
      </p:sp>
      <p:sp>
        <p:nvSpPr>
          <p:cNvPr id="317" name="CustomShape 2"/>
          <p:cNvSpPr/>
          <p:nvPr/>
        </p:nvSpPr>
        <p:spPr>
          <a:xfrm>
            <a:off x="7082826" y="1105467"/>
            <a:ext cx="4940759" cy="312962"/>
          </a:xfrm>
          <a:prstGeom prst="rect">
            <a:avLst/>
          </a:prstGeom>
          <a:solidFill>
            <a:srgbClr val="00F900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 anchor="ctr">
            <a:spAutoFit/>
          </a:bodyPr>
          <a:lstStyle>
            <a:lvl1pPr>
              <a:defRPr spc="0">
                <a:solidFill>
                  <a:srgbClr val="44444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An incoherent scatterer with various sample shape options</a:t>
            </a:r>
          </a:p>
        </p:txBody>
      </p:sp>
      <p:pic>
        <p:nvPicPr>
          <p:cNvPr id="318" name="Screen Shot 2016-02-08 at 4.17.30 PM.png" descr="Screen Shot 2016-02-08 at 4.17.3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49" y="1473119"/>
            <a:ext cx="9034138" cy="4475267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TextShape 3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Incoherent Sample</a:t>
            </a:r>
          </a:p>
        </p:txBody>
      </p:sp>
      <p:sp>
        <p:nvSpPr>
          <p:cNvPr id="320" name="CustomShape 4"/>
          <p:cNvSpPr/>
          <p:nvPr/>
        </p:nvSpPr>
        <p:spPr>
          <a:xfrm>
            <a:off x="1388558" y="4324574"/>
            <a:ext cx="1226372" cy="387276"/>
          </a:xfrm>
          <a:prstGeom prst="ellipse">
            <a:avLst/>
          </a:prstGeom>
          <a:ln w="127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21" name="TextShape 5"/>
          <p:cNvSpPr txBox="1"/>
          <p:nvPr/>
        </p:nvSpPr>
        <p:spPr>
          <a:xfrm>
            <a:off x="3905847" y="3679115"/>
            <a:ext cx="6764476" cy="152197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/>
          <a:p>
            <a:pPr>
              <a:defRPr spc="0"/>
            </a:pPr>
          </a:p>
          <a:p>
            <a:pPr lvl="4" indent="0">
              <a:defRPr spc="0"/>
            </a:pPr>
            <a:r>
              <a:t>p_interact = The probability that a given ray will interact (scatter) </a:t>
            </a:r>
            <a:br/>
            <a:r>
              <a:t>                    with a sample. Does not directly affect the intensity – only the</a:t>
            </a:r>
            <a:br/>
            <a:r>
              <a:t>                    quality of the resulting Monte Carlo estimate.  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45245" y="1927736"/>
            <a:ext cx="1493450" cy="2063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Potassium_Humate_Shiny_Powder.png" descr="Potassium_Humate_Shiny_Powd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28266" y="1971698"/>
            <a:ext cx="3058561" cy="1721140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TextShape 2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Crystalline Samples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9" name="CustomShape 1"/>
          <p:cNvSpPr txBox="1"/>
          <p:nvPr/>
        </p:nvSpPr>
        <p:spPr>
          <a:xfrm>
            <a:off x="1615739" y="536569"/>
            <a:ext cx="5948387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2000"/>
            </a:lvl1pPr>
          </a:lstStyle>
          <a:p>
            <a:pPr/>
            <a:r>
              <a:t>From single crystal / crystallites to powder….</a:t>
            </a:r>
          </a:p>
        </p:txBody>
      </p:sp>
      <p:sp>
        <p:nvSpPr>
          <p:cNvPr id="330" name="CustomShape 2"/>
          <p:cNvSpPr txBox="1"/>
          <p:nvPr/>
        </p:nvSpPr>
        <p:spPr>
          <a:xfrm>
            <a:off x="1672153" y="1581374"/>
            <a:ext cx="182151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143999" indent="-143999">
              <a:buClr>
                <a:srgbClr val="000000"/>
              </a:buClr>
              <a:buSzPct val="45000"/>
              <a:buFont typeface="Helvetica"/>
              <a:buChar char="l"/>
              <a:defRPr spc="0"/>
            </a:lvl1pPr>
          </a:lstStyle>
          <a:p>
            <a:pPr/>
            <a:r>
              <a:t>Single crystal     </a:t>
            </a:r>
          </a:p>
        </p:txBody>
      </p:sp>
      <p:pic>
        <p:nvPicPr>
          <p:cNvPr id="33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3894" y="2080207"/>
            <a:ext cx="1493451" cy="2063690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CustomShape 4"/>
          <p:cNvSpPr txBox="1"/>
          <p:nvPr/>
        </p:nvSpPr>
        <p:spPr>
          <a:xfrm>
            <a:off x="4125659" y="1630291"/>
            <a:ext cx="2774712" cy="564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43999" indent="-143999">
              <a:lnSpc>
                <a:spcPct val="90000"/>
              </a:lnSpc>
              <a:buClr>
                <a:srgbClr val="000000"/>
              </a:buClr>
              <a:buSzPct val="45000"/>
              <a:buFont typeface="Helvetica"/>
              <a:buChar char="l"/>
              <a:defRPr spc="0" sz="1400"/>
            </a:pPr>
            <a:r>
              <a:t>Polycrystal with a little disorder, i.e. a </a:t>
            </a:r>
            <a:r>
              <a:rPr i="1"/>
              <a:t>preferred orientation, texture</a:t>
            </a:r>
          </a:p>
        </p:txBody>
      </p:sp>
      <p:pic>
        <p:nvPicPr>
          <p:cNvPr id="33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1074399">
            <a:off x="4507598" y="2632912"/>
            <a:ext cx="335182" cy="4630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64399">
            <a:off x="4948238" y="2401411"/>
            <a:ext cx="326034" cy="450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1401400">
            <a:off x="5165508" y="2886776"/>
            <a:ext cx="334928" cy="4632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961199">
            <a:off x="4669216" y="3053985"/>
            <a:ext cx="379399" cy="52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859000">
            <a:off x="5045311" y="3450409"/>
            <a:ext cx="329083" cy="454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369600">
            <a:off x="5520002" y="3584583"/>
            <a:ext cx="319682" cy="4421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937001">
            <a:off x="5337292" y="4076809"/>
            <a:ext cx="328829" cy="454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137001">
            <a:off x="4846082" y="3864367"/>
            <a:ext cx="372284" cy="514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672999">
            <a:off x="5822402" y="2641806"/>
            <a:ext cx="329084" cy="4548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920800">
            <a:off x="6314120" y="2641552"/>
            <a:ext cx="319681" cy="442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675400">
            <a:off x="6275748" y="3164018"/>
            <a:ext cx="329084" cy="454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94000">
            <a:off x="5752012" y="3087529"/>
            <a:ext cx="372537" cy="514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Potassium_Humate_Shiny_Powder.tiff" descr="Potassium_Humate_Shiny_Powder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95165" y="2456046"/>
            <a:ext cx="3058561" cy="1721140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CustomShape 5"/>
          <p:cNvSpPr txBox="1"/>
          <p:nvPr/>
        </p:nvSpPr>
        <p:spPr>
          <a:xfrm>
            <a:off x="7532614" y="1522037"/>
            <a:ext cx="1970938" cy="350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136421" indent="-136421">
              <a:buClr>
                <a:srgbClr val="000000"/>
              </a:buClr>
              <a:buSzPct val="45000"/>
              <a:buFont typeface="Helvetica"/>
              <a:buChar char="l"/>
              <a:defRPr spc="0" sz="1200"/>
            </a:lvl1pPr>
          </a:lstStyle>
          <a:p>
            <a:pPr/>
            <a:r>
              <a:t>Powder with complete disorder</a:t>
            </a:r>
          </a:p>
        </p:txBody>
      </p:sp>
      <p:pic>
        <p:nvPicPr>
          <p:cNvPr id="347" name="FibDiffSketch.png" descr="FibDiffSketch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46770" y="4634089"/>
            <a:ext cx="1764848" cy="1764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figure7.jpg" descr="figure7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73612" y="4779190"/>
            <a:ext cx="1493450" cy="14741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pasted-image.tiff" descr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5399399">
            <a:off x="1556529" y="5066089"/>
            <a:ext cx="2247926" cy="936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pasted-image.png" descr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821800" y="4665345"/>
            <a:ext cx="1821516" cy="1512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3" name="image114.gif" descr="image114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5292" y="1817957"/>
            <a:ext cx="3972114" cy="4043776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 model</a:t>
            </a:r>
          </a:p>
        </p:txBody>
      </p:sp>
      <p:sp>
        <p:nvSpPr>
          <p:cNvPr id="355" name="TextShape 2"/>
          <p:cNvSpPr txBox="1"/>
          <p:nvPr/>
        </p:nvSpPr>
        <p:spPr>
          <a:xfrm>
            <a:off x="5196765" y="6259426"/>
            <a:ext cx="2646382" cy="174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764" tIns="31764" rIns="31764" bIns="31764">
            <a:spAutoFit/>
          </a:bodyPr>
          <a:lstStyle>
            <a:lvl1pPr>
              <a:defRPr spc="0" sz="800"/>
            </a:lvl1pPr>
          </a:lstStyle>
          <a:p>
            <a:pPr/>
            <a:r>
              <a:t>Courtesy University College London</a:t>
            </a:r>
          </a:p>
        </p:txBody>
      </p:sp>
      <p:sp>
        <p:nvSpPr>
          <p:cNvPr id="356" name="TextShape 3"/>
          <p:cNvSpPr txBox="1"/>
          <p:nvPr/>
        </p:nvSpPr>
        <p:spPr>
          <a:xfrm>
            <a:off x="5836633" y="1307943"/>
            <a:ext cx="3972114" cy="5064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315359" indent="-207359">
              <a:spcBef>
                <a:spcPts val="1200"/>
              </a:spcBef>
              <a:buClr>
                <a:srgbClr val="000000"/>
              </a:buClr>
              <a:buSzPct val="45000"/>
              <a:buChar char="●"/>
              <a:defRPr i="1" spc="-64"/>
            </a:pPr>
            <a:r>
              <a:t>Models ideally imperfect crystal:</a:t>
            </a:r>
            <a:endParaRPr spc="0" sz="2800"/>
          </a:p>
          <a:p>
            <a:pPr lvl="1" marL="354240" indent="-138240">
              <a:buClr>
                <a:srgbClr val="000000"/>
              </a:buClr>
              <a:buSzPct val="45000"/>
              <a:buChar char="●"/>
              <a:defRPr i="1" spc="-64"/>
            </a:pPr>
            <a:r>
              <a:t>Peak broadening is dominated by mosaic =&gt; not appropriate for highly perfect crystals.</a:t>
            </a:r>
            <a:endParaRPr spc="0" sz="2800"/>
          </a:p>
          <a:p>
            <a:pPr lvl="1" marL="354240" indent="-138240">
              <a:buClr>
                <a:srgbClr val="000000"/>
              </a:buClr>
              <a:buSzPct val="45000"/>
              <a:buChar char="●"/>
              <a:defRPr i="1" spc="-64"/>
            </a:pPr>
            <a:r>
              <a:t>“Space group symmetries”  considered out of scope.</a:t>
            </a:r>
            <a:endParaRPr spc="0" sz="2800"/>
          </a:p>
          <a:p>
            <a:pPr lvl="1" marL="747360" indent="-207360">
              <a:buClr>
                <a:srgbClr val="000000"/>
              </a:buClr>
              <a:buSzPct val="75000"/>
              <a:buFont typeface="Symbol"/>
              <a:buChar char="-"/>
              <a:defRPr i="1" spc="-64"/>
            </a:pPr>
            <a:r>
              <a:t>Optimized for small unit cells but…</a:t>
            </a:r>
            <a:endParaRPr spc="0" sz="2800"/>
          </a:p>
          <a:p>
            <a:pPr lvl="1" marL="747360" indent="-207360">
              <a:buClr>
                <a:srgbClr val="000000"/>
              </a:buClr>
              <a:buSzPct val="75000"/>
              <a:buFont typeface="Symbol"/>
              <a:buChar char="-"/>
              <a:defRPr i="1" spc="-64"/>
            </a:pPr>
            <a:r>
              <a:t>No assumption about unit cell, orientation etc.</a:t>
            </a:r>
            <a:endParaRPr spc="0" sz="2800"/>
          </a:p>
          <a:p>
            <a:pPr lvl="1" marL="747360" indent="-207360">
              <a:buClr>
                <a:srgbClr val="000000"/>
              </a:buClr>
              <a:buSzPct val="75000"/>
              <a:buFont typeface="Symbol"/>
              <a:buChar char="-"/>
              <a:defRPr i="1" spc="-64"/>
            </a:pPr>
            <a:r>
              <a:t>Gaussian model for mosaic (see later)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9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</a:t>
            </a:r>
          </a:p>
        </p:txBody>
      </p:sp>
      <p:pic>
        <p:nvPicPr>
          <p:cNvPr id="360" name="image115.png" descr="image1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6741" y="1410352"/>
            <a:ext cx="10588067" cy="46473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